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59" r:id="rId4"/>
    <p:sldMasterId id="2147483692" r:id="rId5"/>
  </p:sldMasterIdLst>
  <p:notesMasterIdLst>
    <p:notesMasterId r:id="rId79"/>
  </p:notesMasterIdLst>
  <p:handoutMasterIdLst>
    <p:handoutMasterId r:id="rId80"/>
  </p:handoutMasterIdLst>
  <p:sldIdLst>
    <p:sldId id="330" r:id="rId6"/>
    <p:sldId id="555" r:id="rId7"/>
    <p:sldId id="383" r:id="rId8"/>
    <p:sldId id="359" r:id="rId9"/>
    <p:sldId id="476" r:id="rId10"/>
    <p:sldId id="477" r:id="rId11"/>
    <p:sldId id="361" r:id="rId12"/>
    <p:sldId id="363" r:id="rId13"/>
    <p:sldId id="364" r:id="rId14"/>
    <p:sldId id="365" r:id="rId15"/>
    <p:sldId id="478" r:id="rId16"/>
    <p:sldId id="479" r:id="rId17"/>
    <p:sldId id="480" r:id="rId18"/>
    <p:sldId id="481" r:id="rId19"/>
    <p:sldId id="482" r:id="rId20"/>
    <p:sldId id="483" r:id="rId21"/>
    <p:sldId id="484" r:id="rId22"/>
    <p:sldId id="485" r:id="rId23"/>
    <p:sldId id="486" r:id="rId24"/>
    <p:sldId id="487" r:id="rId25"/>
    <p:sldId id="488" r:id="rId26"/>
    <p:sldId id="489" r:id="rId27"/>
    <p:sldId id="490" r:id="rId28"/>
    <p:sldId id="491" r:id="rId29"/>
    <p:sldId id="492" r:id="rId30"/>
    <p:sldId id="493" r:id="rId31"/>
    <p:sldId id="494" r:id="rId32"/>
    <p:sldId id="497" r:id="rId33"/>
    <p:sldId id="495" r:id="rId34"/>
    <p:sldId id="496" r:id="rId35"/>
    <p:sldId id="498" r:id="rId36"/>
    <p:sldId id="500" r:id="rId37"/>
    <p:sldId id="499" r:id="rId38"/>
    <p:sldId id="501" r:id="rId39"/>
    <p:sldId id="502" r:id="rId40"/>
    <p:sldId id="503" r:id="rId41"/>
    <p:sldId id="504" r:id="rId42"/>
    <p:sldId id="505" r:id="rId43"/>
    <p:sldId id="506" r:id="rId44"/>
    <p:sldId id="507" r:id="rId45"/>
    <p:sldId id="508" r:id="rId46"/>
    <p:sldId id="509" r:id="rId47"/>
    <p:sldId id="514" r:id="rId48"/>
    <p:sldId id="515" r:id="rId49"/>
    <p:sldId id="510" r:id="rId50"/>
    <p:sldId id="511" r:id="rId51"/>
    <p:sldId id="527" r:id="rId52"/>
    <p:sldId id="513" r:id="rId53"/>
    <p:sldId id="521" r:id="rId54"/>
    <p:sldId id="528" r:id="rId55"/>
    <p:sldId id="512" r:id="rId56"/>
    <p:sldId id="516" r:id="rId57"/>
    <p:sldId id="517" r:id="rId58"/>
    <p:sldId id="518" r:id="rId59"/>
    <p:sldId id="519" r:id="rId60"/>
    <p:sldId id="520" r:id="rId61"/>
    <p:sldId id="522" r:id="rId62"/>
    <p:sldId id="523" r:id="rId63"/>
    <p:sldId id="532" r:id="rId64"/>
    <p:sldId id="529" r:id="rId65"/>
    <p:sldId id="530" r:id="rId66"/>
    <p:sldId id="533" r:id="rId67"/>
    <p:sldId id="534" r:id="rId68"/>
    <p:sldId id="531" r:id="rId69"/>
    <p:sldId id="525" r:id="rId70"/>
    <p:sldId id="526" r:id="rId71"/>
    <p:sldId id="535" r:id="rId72"/>
    <p:sldId id="536" r:id="rId73"/>
    <p:sldId id="537" r:id="rId74"/>
    <p:sldId id="524" r:id="rId75"/>
    <p:sldId id="414" r:id="rId76"/>
    <p:sldId id="427" r:id="rId77"/>
    <p:sldId id="35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F57921"/>
    <a:srgbClr val="9E9CB4"/>
    <a:srgbClr val="7FCBC9"/>
    <a:srgbClr val="78769A"/>
    <a:srgbClr val="261E5E"/>
    <a:srgbClr val="38D9DD"/>
    <a:srgbClr val="345A99"/>
    <a:srgbClr val="FF0A7B"/>
    <a:srgbClr val="CDA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4503B7-0ABA-432D-9D2F-402B9A014EB2}" v="1" dt="2025-02-24T08:52:48.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3" autoAdjust="0"/>
    <p:restoredTop sz="96301" autoAdjust="0"/>
  </p:normalViewPr>
  <p:slideViewPr>
    <p:cSldViewPr snapToGrid="0" showGuides="1">
      <p:cViewPr varScale="1">
        <p:scale>
          <a:sx n="153" d="100"/>
          <a:sy n="153" d="100"/>
        </p:scale>
        <p:origin x="324" y="17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2976"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ulian Ilie-Nemedi" userId="c5ffad915e5e9439" providerId="LiveId" clId="{7C833B37-1480-BC4E-B657-21B37835A78E}"/>
    <pc:docChg chg="undo custSel addSld delSld modSld">
      <pc:chgData name="Iulian Ilie-Nemedi" userId="c5ffad915e5e9439" providerId="LiveId" clId="{7C833B37-1480-BC4E-B657-21B37835A78E}" dt="2023-02-24T21:56:51.408" v="18" actId="1076"/>
      <pc:docMkLst>
        <pc:docMk/>
      </pc:docMkLst>
      <pc:sldChg chg="del">
        <pc:chgData name="Iulian Ilie-Nemedi" userId="c5ffad915e5e9439" providerId="LiveId" clId="{7C833B37-1480-BC4E-B657-21B37835A78E}" dt="2023-02-24T21:54:18.250" v="0" actId="2696"/>
        <pc:sldMkLst>
          <pc:docMk/>
          <pc:sldMk cId="459170904" sldId="362"/>
        </pc:sldMkLst>
      </pc:sldChg>
      <pc:sldChg chg="add">
        <pc:chgData name="Iulian Ilie-Nemedi" userId="c5ffad915e5e9439" providerId="LiveId" clId="{7C833B37-1480-BC4E-B657-21B37835A78E}" dt="2023-02-24T21:54:53.203" v="1"/>
        <pc:sldMkLst>
          <pc:docMk/>
          <pc:sldMk cId="2352598445" sldId="362"/>
        </pc:sldMkLst>
      </pc:sldChg>
      <pc:sldChg chg="addSp modSp add mod">
        <pc:chgData name="Iulian Ilie-Nemedi" userId="c5ffad915e5e9439" providerId="LiveId" clId="{7C833B37-1480-BC4E-B657-21B37835A78E}" dt="2023-02-24T21:56:51.408" v="18" actId="1076"/>
        <pc:sldMkLst>
          <pc:docMk/>
          <pc:sldMk cId="421380814" sldId="469"/>
        </pc:sldMkLst>
      </pc:sldChg>
    </pc:docChg>
  </pc:docChgLst>
  <pc:docChgLst>
    <pc:chgData name="Iulian Ilie-Nemedi" userId="c5ffad915e5e9439" providerId="LiveId" clId="{6E6025F9-42C3-452F-8A4C-9A7EBD3641B6}"/>
    <pc:docChg chg="modSld">
      <pc:chgData name="Iulian Ilie-Nemedi" userId="c5ffad915e5e9439" providerId="LiveId" clId="{6E6025F9-42C3-452F-8A4C-9A7EBD3641B6}" dt="2024-04-23T14:19:34.412" v="1" actId="20577"/>
      <pc:docMkLst>
        <pc:docMk/>
      </pc:docMkLst>
      <pc:sldChg chg="modSp">
        <pc:chgData name="Iulian Ilie-Nemedi" userId="c5ffad915e5e9439" providerId="LiveId" clId="{6E6025F9-42C3-452F-8A4C-9A7EBD3641B6}" dt="2024-04-23T14:19:34.412" v="1" actId="20577"/>
        <pc:sldMkLst>
          <pc:docMk/>
          <pc:sldMk cId="4235271135" sldId="359"/>
        </pc:sldMkLst>
      </pc:sldChg>
    </pc:docChg>
  </pc:docChgLst>
  <pc:docChgLst>
    <pc:chgData name="Iulian Ilie-Nemedi" userId="c5ffad915e5e9439" providerId="LiveId" clId="{6B0B59C3-0D16-4669-BDA7-130D9BED954A}"/>
    <pc:docChg chg="modSld">
      <pc:chgData name="Iulian Ilie-Nemedi" userId="c5ffad915e5e9439" providerId="LiveId" clId="{6B0B59C3-0D16-4669-BDA7-130D9BED954A}" dt="2024-03-08T06:25:12.096" v="512"/>
      <pc:docMkLst>
        <pc:docMk/>
      </pc:docMkLst>
      <pc:sldChg chg="addSp modSp">
        <pc:chgData name="Iulian Ilie-Nemedi" userId="c5ffad915e5e9439" providerId="LiveId" clId="{6B0B59C3-0D16-4669-BDA7-130D9BED954A}" dt="2024-03-08T05:25:39.600" v="0"/>
        <pc:sldMkLst>
          <pc:docMk/>
          <pc:sldMk cId="925986790" sldId="330"/>
        </pc:sldMkLst>
      </pc:sldChg>
      <pc:sldChg chg="modAnim">
        <pc:chgData name="Iulian Ilie-Nemedi" userId="c5ffad915e5e9439" providerId="LiveId" clId="{6B0B59C3-0D16-4669-BDA7-130D9BED954A}" dt="2024-03-08T06:21:25.417" v="477"/>
        <pc:sldMkLst>
          <pc:docMk/>
          <pc:sldMk cId="1508386829" sldId="358"/>
        </pc:sldMkLst>
      </pc:sldChg>
      <pc:sldChg chg="modAnim">
        <pc:chgData name="Iulian Ilie-Nemedi" userId="c5ffad915e5e9439" providerId="LiveId" clId="{6B0B59C3-0D16-4669-BDA7-130D9BED954A}" dt="2024-03-08T05:26:08.584" v="6"/>
        <pc:sldMkLst>
          <pc:docMk/>
          <pc:sldMk cId="4235271135" sldId="359"/>
        </pc:sldMkLst>
      </pc:sldChg>
      <pc:sldChg chg="modAnim">
        <pc:chgData name="Iulian Ilie-Nemedi" userId="c5ffad915e5e9439" providerId="LiveId" clId="{6B0B59C3-0D16-4669-BDA7-130D9BED954A}" dt="2024-03-08T05:28:22.205" v="27"/>
        <pc:sldMkLst>
          <pc:docMk/>
          <pc:sldMk cId="234625756" sldId="361"/>
        </pc:sldMkLst>
      </pc:sldChg>
      <pc:sldChg chg="modSp mod modAnim">
        <pc:chgData name="Iulian Ilie-Nemedi" userId="c5ffad915e5e9439" providerId="LiveId" clId="{6B0B59C3-0D16-4669-BDA7-130D9BED954A}" dt="2024-03-08T05:28:40.446" v="42"/>
        <pc:sldMkLst>
          <pc:docMk/>
          <pc:sldMk cId="2984842427" sldId="363"/>
        </pc:sldMkLst>
      </pc:sldChg>
      <pc:sldChg chg="modSp modAnim">
        <pc:chgData name="Iulian Ilie-Nemedi" userId="c5ffad915e5e9439" providerId="LiveId" clId="{6B0B59C3-0D16-4669-BDA7-130D9BED954A}" dt="2024-03-08T05:29:03.618" v="48"/>
        <pc:sldMkLst>
          <pc:docMk/>
          <pc:sldMk cId="685003715" sldId="364"/>
        </pc:sldMkLst>
      </pc:sldChg>
      <pc:sldChg chg="modAnim">
        <pc:chgData name="Iulian Ilie-Nemedi" userId="c5ffad915e5e9439" providerId="LiveId" clId="{6B0B59C3-0D16-4669-BDA7-130D9BED954A}" dt="2024-03-08T05:29:33.658" v="54"/>
        <pc:sldMkLst>
          <pc:docMk/>
          <pc:sldMk cId="1910962310" sldId="365"/>
        </pc:sldMkLst>
      </pc:sldChg>
      <pc:sldChg chg="addSp delSp modSp mod modAnim">
        <pc:chgData name="Iulian Ilie-Nemedi" userId="c5ffad915e5e9439" providerId="LiveId" clId="{6B0B59C3-0D16-4669-BDA7-130D9BED954A}" dt="2024-03-08T06:19:35.824" v="468" actId="14100"/>
        <pc:sldMkLst>
          <pc:docMk/>
          <pc:sldMk cId="1203402387" sldId="414"/>
        </pc:sldMkLst>
      </pc:sldChg>
      <pc:sldChg chg="modAnim">
        <pc:chgData name="Iulian Ilie-Nemedi" userId="c5ffad915e5e9439" providerId="LiveId" clId="{6B0B59C3-0D16-4669-BDA7-130D9BED954A}" dt="2024-03-08T06:21:19.710" v="475"/>
        <pc:sldMkLst>
          <pc:docMk/>
          <pc:sldMk cId="884844249" sldId="427"/>
        </pc:sldMkLst>
      </pc:sldChg>
      <pc:sldChg chg="modAnim">
        <pc:chgData name="Iulian Ilie-Nemedi" userId="c5ffad915e5e9439" providerId="LiveId" clId="{6B0B59C3-0D16-4669-BDA7-130D9BED954A}" dt="2024-03-08T05:27:05.004" v="10"/>
        <pc:sldMkLst>
          <pc:docMk/>
          <pc:sldMk cId="260697116" sldId="476"/>
        </pc:sldMkLst>
      </pc:sldChg>
      <pc:sldChg chg="modSp modAnim">
        <pc:chgData name="Iulian Ilie-Nemedi" userId="c5ffad915e5e9439" providerId="LiveId" clId="{6B0B59C3-0D16-4669-BDA7-130D9BED954A}" dt="2024-03-08T05:28:08.292" v="25" actId="20577"/>
        <pc:sldMkLst>
          <pc:docMk/>
          <pc:sldMk cId="1626001251" sldId="477"/>
        </pc:sldMkLst>
      </pc:sldChg>
      <pc:sldChg chg="modAnim">
        <pc:chgData name="Iulian Ilie-Nemedi" userId="c5ffad915e5e9439" providerId="LiveId" clId="{6B0B59C3-0D16-4669-BDA7-130D9BED954A}" dt="2024-03-08T05:29:53.177" v="58"/>
        <pc:sldMkLst>
          <pc:docMk/>
          <pc:sldMk cId="3454202689" sldId="478"/>
        </pc:sldMkLst>
      </pc:sldChg>
      <pc:sldChg chg="modSp modAnim">
        <pc:chgData name="Iulian Ilie-Nemedi" userId="c5ffad915e5e9439" providerId="LiveId" clId="{6B0B59C3-0D16-4669-BDA7-130D9BED954A}" dt="2024-03-08T05:30:18.976" v="63"/>
        <pc:sldMkLst>
          <pc:docMk/>
          <pc:sldMk cId="1987222004" sldId="479"/>
        </pc:sldMkLst>
      </pc:sldChg>
      <pc:sldChg chg="modAnim">
        <pc:chgData name="Iulian Ilie-Nemedi" userId="c5ffad915e5e9439" providerId="LiveId" clId="{6B0B59C3-0D16-4669-BDA7-130D9BED954A}" dt="2024-03-08T05:31:00.378" v="72"/>
        <pc:sldMkLst>
          <pc:docMk/>
          <pc:sldMk cId="832106287" sldId="480"/>
        </pc:sldMkLst>
      </pc:sldChg>
      <pc:sldChg chg="modAnim">
        <pc:chgData name="Iulian Ilie-Nemedi" userId="c5ffad915e5e9439" providerId="LiveId" clId="{6B0B59C3-0D16-4669-BDA7-130D9BED954A}" dt="2024-03-08T05:31:10.056" v="74"/>
        <pc:sldMkLst>
          <pc:docMk/>
          <pc:sldMk cId="2554213758" sldId="481"/>
        </pc:sldMkLst>
      </pc:sldChg>
      <pc:sldChg chg="modSp modAnim">
        <pc:chgData name="Iulian Ilie-Nemedi" userId="c5ffad915e5e9439" providerId="LiveId" clId="{6B0B59C3-0D16-4669-BDA7-130D9BED954A}" dt="2024-03-08T05:31:27.999" v="79"/>
        <pc:sldMkLst>
          <pc:docMk/>
          <pc:sldMk cId="3459654527" sldId="482"/>
        </pc:sldMkLst>
      </pc:sldChg>
      <pc:sldChg chg="modAnim">
        <pc:chgData name="Iulian Ilie-Nemedi" userId="c5ffad915e5e9439" providerId="LiveId" clId="{6B0B59C3-0D16-4669-BDA7-130D9BED954A}" dt="2024-03-08T05:31:36.374" v="81"/>
        <pc:sldMkLst>
          <pc:docMk/>
          <pc:sldMk cId="1660920078" sldId="483"/>
        </pc:sldMkLst>
      </pc:sldChg>
      <pc:sldChg chg="modSp modAnim">
        <pc:chgData name="Iulian Ilie-Nemedi" userId="c5ffad915e5e9439" providerId="LiveId" clId="{6B0B59C3-0D16-4669-BDA7-130D9BED954A}" dt="2024-03-08T05:34:14.347" v="115"/>
        <pc:sldMkLst>
          <pc:docMk/>
          <pc:sldMk cId="2472679852" sldId="484"/>
        </pc:sldMkLst>
      </pc:sldChg>
      <pc:sldChg chg="modSp modAnim">
        <pc:chgData name="Iulian Ilie-Nemedi" userId="c5ffad915e5e9439" providerId="LiveId" clId="{6B0B59C3-0D16-4669-BDA7-130D9BED954A}" dt="2024-03-08T05:32:57.398" v="102"/>
        <pc:sldMkLst>
          <pc:docMk/>
          <pc:sldMk cId="2889811947" sldId="485"/>
        </pc:sldMkLst>
      </pc:sldChg>
      <pc:sldChg chg="modSp mod modAnim">
        <pc:chgData name="Iulian Ilie-Nemedi" userId="c5ffad915e5e9439" providerId="LiveId" clId="{6B0B59C3-0D16-4669-BDA7-130D9BED954A}" dt="2024-03-08T05:33:49.989" v="112"/>
        <pc:sldMkLst>
          <pc:docMk/>
          <pc:sldMk cId="1410491838" sldId="486"/>
        </pc:sldMkLst>
      </pc:sldChg>
      <pc:sldChg chg="modAnim">
        <pc:chgData name="Iulian Ilie-Nemedi" userId="c5ffad915e5e9439" providerId="LiveId" clId="{6B0B59C3-0D16-4669-BDA7-130D9BED954A}" dt="2024-03-08T05:34:08.354" v="114"/>
        <pc:sldMkLst>
          <pc:docMk/>
          <pc:sldMk cId="4256264281" sldId="487"/>
        </pc:sldMkLst>
      </pc:sldChg>
      <pc:sldChg chg="modSp modAnim">
        <pc:chgData name="Iulian Ilie-Nemedi" userId="c5ffad915e5e9439" providerId="LiveId" clId="{6B0B59C3-0D16-4669-BDA7-130D9BED954A}" dt="2024-03-08T05:40:39.730" v="119"/>
        <pc:sldMkLst>
          <pc:docMk/>
          <pc:sldMk cId="2652330602" sldId="488"/>
        </pc:sldMkLst>
      </pc:sldChg>
      <pc:sldChg chg="modAnim">
        <pc:chgData name="Iulian Ilie-Nemedi" userId="c5ffad915e5e9439" providerId="LiveId" clId="{6B0B59C3-0D16-4669-BDA7-130D9BED954A}" dt="2024-03-08T05:40:59.743" v="122"/>
        <pc:sldMkLst>
          <pc:docMk/>
          <pc:sldMk cId="1554602267" sldId="489"/>
        </pc:sldMkLst>
      </pc:sldChg>
      <pc:sldChg chg="modSp modAnim">
        <pc:chgData name="Iulian Ilie-Nemedi" userId="c5ffad915e5e9439" providerId="LiveId" clId="{6B0B59C3-0D16-4669-BDA7-130D9BED954A}" dt="2024-03-08T05:41:22.594" v="126"/>
        <pc:sldMkLst>
          <pc:docMk/>
          <pc:sldMk cId="136626299" sldId="490"/>
        </pc:sldMkLst>
      </pc:sldChg>
      <pc:sldChg chg="modAnim">
        <pc:chgData name="Iulian Ilie-Nemedi" userId="c5ffad915e5e9439" providerId="LiveId" clId="{6B0B59C3-0D16-4669-BDA7-130D9BED954A}" dt="2024-03-08T05:41:38.745" v="129"/>
        <pc:sldMkLst>
          <pc:docMk/>
          <pc:sldMk cId="957257850" sldId="491"/>
        </pc:sldMkLst>
      </pc:sldChg>
      <pc:sldChg chg="modSp mod modAnim">
        <pc:chgData name="Iulian Ilie-Nemedi" userId="c5ffad915e5e9439" providerId="LiveId" clId="{6B0B59C3-0D16-4669-BDA7-130D9BED954A}" dt="2024-03-08T05:43:12.335" v="155" actId="6549"/>
        <pc:sldMkLst>
          <pc:docMk/>
          <pc:sldMk cId="2862646396" sldId="492"/>
        </pc:sldMkLst>
      </pc:sldChg>
      <pc:sldChg chg="modAnim">
        <pc:chgData name="Iulian Ilie-Nemedi" userId="c5ffad915e5e9439" providerId="LiveId" clId="{6B0B59C3-0D16-4669-BDA7-130D9BED954A}" dt="2024-03-08T05:44:02.582" v="163"/>
        <pc:sldMkLst>
          <pc:docMk/>
          <pc:sldMk cId="27121163" sldId="493"/>
        </pc:sldMkLst>
      </pc:sldChg>
      <pc:sldChg chg="modAnim">
        <pc:chgData name="Iulian Ilie-Nemedi" userId="c5ffad915e5e9439" providerId="LiveId" clId="{6B0B59C3-0D16-4669-BDA7-130D9BED954A}" dt="2024-03-08T05:44:09.262" v="165"/>
        <pc:sldMkLst>
          <pc:docMk/>
          <pc:sldMk cId="3683138899" sldId="494"/>
        </pc:sldMkLst>
      </pc:sldChg>
      <pc:sldChg chg="modAnim">
        <pc:chgData name="Iulian Ilie-Nemedi" userId="c5ffad915e5e9439" providerId="LiveId" clId="{6B0B59C3-0D16-4669-BDA7-130D9BED954A}" dt="2024-03-08T05:44:15.938" v="167"/>
        <pc:sldMkLst>
          <pc:docMk/>
          <pc:sldMk cId="4087664406" sldId="495"/>
        </pc:sldMkLst>
      </pc:sldChg>
      <pc:sldChg chg="modAnim">
        <pc:chgData name="Iulian Ilie-Nemedi" userId="c5ffad915e5e9439" providerId="LiveId" clId="{6B0B59C3-0D16-4669-BDA7-130D9BED954A}" dt="2024-03-08T05:44:19.749" v="168"/>
        <pc:sldMkLst>
          <pc:docMk/>
          <pc:sldMk cId="4180516783" sldId="496"/>
        </pc:sldMkLst>
      </pc:sldChg>
      <pc:sldChg chg="modAnim">
        <pc:chgData name="Iulian Ilie-Nemedi" userId="c5ffad915e5e9439" providerId="LiveId" clId="{6B0B59C3-0D16-4669-BDA7-130D9BED954A}" dt="2024-03-08T05:44:12.443" v="166"/>
        <pc:sldMkLst>
          <pc:docMk/>
          <pc:sldMk cId="27275616" sldId="497"/>
        </pc:sldMkLst>
      </pc:sldChg>
      <pc:sldChg chg="modAnim">
        <pc:chgData name="Iulian Ilie-Nemedi" userId="c5ffad915e5e9439" providerId="LiveId" clId="{6B0B59C3-0D16-4669-BDA7-130D9BED954A}" dt="2024-03-08T05:44:22.602" v="169"/>
        <pc:sldMkLst>
          <pc:docMk/>
          <pc:sldMk cId="574708131" sldId="498"/>
        </pc:sldMkLst>
      </pc:sldChg>
      <pc:sldChg chg="modAnim">
        <pc:chgData name="Iulian Ilie-Nemedi" userId="c5ffad915e5e9439" providerId="LiveId" clId="{6B0B59C3-0D16-4669-BDA7-130D9BED954A}" dt="2024-03-08T05:45:00.929" v="179"/>
        <pc:sldMkLst>
          <pc:docMk/>
          <pc:sldMk cId="4180807499" sldId="499"/>
        </pc:sldMkLst>
      </pc:sldChg>
      <pc:sldChg chg="modAnim">
        <pc:chgData name="Iulian Ilie-Nemedi" userId="c5ffad915e5e9439" providerId="LiveId" clId="{6B0B59C3-0D16-4669-BDA7-130D9BED954A}" dt="2024-03-08T05:44:43.262" v="175"/>
        <pc:sldMkLst>
          <pc:docMk/>
          <pc:sldMk cId="4127905460" sldId="500"/>
        </pc:sldMkLst>
      </pc:sldChg>
      <pc:sldChg chg="modSp modAnim">
        <pc:chgData name="Iulian Ilie-Nemedi" userId="c5ffad915e5e9439" providerId="LiveId" clId="{6B0B59C3-0D16-4669-BDA7-130D9BED954A}" dt="2024-03-08T05:48:31.798" v="182" actId="14861"/>
        <pc:sldMkLst>
          <pc:docMk/>
          <pc:sldMk cId="1510537141" sldId="501"/>
        </pc:sldMkLst>
      </pc:sldChg>
      <pc:sldChg chg="modAnim">
        <pc:chgData name="Iulian Ilie-Nemedi" userId="c5ffad915e5e9439" providerId="LiveId" clId="{6B0B59C3-0D16-4669-BDA7-130D9BED954A}" dt="2024-03-08T05:49:45.369" v="204"/>
        <pc:sldMkLst>
          <pc:docMk/>
          <pc:sldMk cId="2299628689" sldId="502"/>
        </pc:sldMkLst>
      </pc:sldChg>
      <pc:sldChg chg="modAnim">
        <pc:chgData name="Iulian Ilie-Nemedi" userId="c5ffad915e5e9439" providerId="LiveId" clId="{6B0B59C3-0D16-4669-BDA7-130D9BED954A}" dt="2024-03-08T05:50:19.298" v="214"/>
        <pc:sldMkLst>
          <pc:docMk/>
          <pc:sldMk cId="2574703791" sldId="503"/>
        </pc:sldMkLst>
      </pc:sldChg>
      <pc:sldChg chg="addSp modSp mod modAnim">
        <pc:chgData name="Iulian Ilie-Nemedi" userId="c5ffad915e5e9439" providerId="LiveId" clId="{6B0B59C3-0D16-4669-BDA7-130D9BED954A}" dt="2024-03-08T05:56:19.252" v="272"/>
        <pc:sldMkLst>
          <pc:docMk/>
          <pc:sldMk cId="2599522" sldId="505"/>
        </pc:sldMkLst>
      </pc:sldChg>
      <pc:sldChg chg="modAnim">
        <pc:chgData name="Iulian Ilie-Nemedi" userId="c5ffad915e5e9439" providerId="LiveId" clId="{6B0B59C3-0D16-4669-BDA7-130D9BED954A}" dt="2024-03-08T05:56:55.686" v="278"/>
        <pc:sldMkLst>
          <pc:docMk/>
          <pc:sldMk cId="3273885314" sldId="506"/>
        </pc:sldMkLst>
      </pc:sldChg>
      <pc:sldChg chg="modAnim">
        <pc:chgData name="Iulian Ilie-Nemedi" userId="c5ffad915e5e9439" providerId="LiveId" clId="{6B0B59C3-0D16-4669-BDA7-130D9BED954A}" dt="2024-03-08T05:57:16.690" v="281"/>
        <pc:sldMkLst>
          <pc:docMk/>
          <pc:sldMk cId="2240292321" sldId="507"/>
        </pc:sldMkLst>
      </pc:sldChg>
      <pc:sldChg chg="modAnim">
        <pc:chgData name="Iulian Ilie-Nemedi" userId="c5ffad915e5e9439" providerId="LiveId" clId="{6B0B59C3-0D16-4669-BDA7-130D9BED954A}" dt="2024-03-08T05:57:33.655" v="285"/>
        <pc:sldMkLst>
          <pc:docMk/>
          <pc:sldMk cId="2525882910" sldId="508"/>
        </pc:sldMkLst>
      </pc:sldChg>
      <pc:sldChg chg="modAnim">
        <pc:chgData name="Iulian Ilie-Nemedi" userId="c5ffad915e5e9439" providerId="LiveId" clId="{6B0B59C3-0D16-4669-BDA7-130D9BED954A}" dt="2024-03-08T05:57:53.030" v="288"/>
        <pc:sldMkLst>
          <pc:docMk/>
          <pc:sldMk cId="3718332238" sldId="509"/>
        </pc:sldMkLst>
      </pc:sldChg>
      <pc:sldChg chg="modAnim">
        <pc:chgData name="Iulian Ilie-Nemedi" userId="c5ffad915e5e9439" providerId="LiveId" clId="{6B0B59C3-0D16-4669-BDA7-130D9BED954A}" dt="2024-03-08T05:58:31.189" v="295"/>
        <pc:sldMkLst>
          <pc:docMk/>
          <pc:sldMk cId="4278050693" sldId="510"/>
        </pc:sldMkLst>
      </pc:sldChg>
      <pc:sldChg chg="modAnim">
        <pc:chgData name="Iulian Ilie-Nemedi" userId="c5ffad915e5e9439" providerId="LiveId" clId="{6B0B59C3-0D16-4669-BDA7-130D9BED954A}" dt="2024-03-08T05:58:57.460" v="301"/>
        <pc:sldMkLst>
          <pc:docMk/>
          <pc:sldMk cId="3103777808" sldId="511"/>
        </pc:sldMkLst>
      </pc:sldChg>
      <pc:sldChg chg="modAnim">
        <pc:chgData name="Iulian Ilie-Nemedi" userId="c5ffad915e5e9439" providerId="LiveId" clId="{6B0B59C3-0D16-4669-BDA7-130D9BED954A}" dt="2024-03-08T06:05:59.903" v="340"/>
        <pc:sldMkLst>
          <pc:docMk/>
          <pc:sldMk cId="1510161806" sldId="512"/>
        </pc:sldMkLst>
      </pc:sldChg>
      <pc:sldChg chg="modAnim">
        <pc:chgData name="Iulian Ilie-Nemedi" userId="c5ffad915e5e9439" providerId="LiveId" clId="{6B0B59C3-0D16-4669-BDA7-130D9BED954A}" dt="2024-03-08T05:59:48.611" v="313"/>
        <pc:sldMkLst>
          <pc:docMk/>
          <pc:sldMk cId="2516892539" sldId="513"/>
        </pc:sldMkLst>
      </pc:sldChg>
      <pc:sldChg chg="modAnim">
        <pc:chgData name="Iulian Ilie-Nemedi" userId="c5ffad915e5e9439" providerId="LiveId" clId="{6B0B59C3-0D16-4669-BDA7-130D9BED954A}" dt="2024-03-08T05:58:05.595" v="292"/>
        <pc:sldMkLst>
          <pc:docMk/>
          <pc:sldMk cId="4000625615" sldId="514"/>
        </pc:sldMkLst>
      </pc:sldChg>
      <pc:sldChg chg="modAnim">
        <pc:chgData name="Iulian Ilie-Nemedi" userId="c5ffad915e5e9439" providerId="LiveId" clId="{6B0B59C3-0D16-4669-BDA7-130D9BED954A}" dt="2024-03-08T05:58:09.028" v="293"/>
        <pc:sldMkLst>
          <pc:docMk/>
          <pc:sldMk cId="224402379" sldId="515"/>
        </pc:sldMkLst>
      </pc:sldChg>
      <pc:sldChg chg="modAnim">
        <pc:chgData name="Iulian Ilie-Nemedi" userId="c5ffad915e5e9439" providerId="LiveId" clId="{6B0B59C3-0D16-4669-BDA7-130D9BED954A}" dt="2024-03-08T06:06:11.124" v="343"/>
        <pc:sldMkLst>
          <pc:docMk/>
          <pc:sldMk cId="4255300352" sldId="516"/>
        </pc:sldMkLst>
      </pc:sldChg>
      <pc:sldChg chg="modAnim">
        <pc:chgData name="Iulian Ilie-Nemedi" userId="c5ffad915e5e9439" providerId="LiveId" clId="{6B0B59C3-0D16-4669-BDA7-130D9BED954A}" dt="2024-03-08T06:11:57.868" v="393"/>
        <pc:sldMkLst>
          <pc:docMk/>
          <pc:sldMk cId="4081364745" sldId="517"/>
        </pc:sldMkLst>
      </pc:sldChg>
      <pc:sldChg chg="modAnim">
        <pc:chgData name="Iulian Ilie-Nemedi" userId="c5ffad915e5e9439" providerId="LiveId" clId="{6B0B59C3-0D16-4669-BDA7-130D9BED954A}" dt="2024-03-08T06:12:25.718" v="396"/>
        <pc:sldMkLst>
          <pc:docMk/>
          <pc:sldMk cId="4104003995" sldId="518"/>
        </pc:sldMkLst>
      </pc:sldChg>
      <pc:sldChg chg="modAnim">
        <pc:chgData name="Iulian Ilie-Nemedi" userId="c5ffad915e5e9439" providerId="LiveId" clId="{6B0B59C3-0D16-4669-BDA7-130D9BED954A}" dt="2024-03-08T06:12:39.032" v="399"/>
        <pc:sldMkLst>
          <pc:docMk/>
          <pc:sldMk cId="4119858357" sldId="519"/>
        </pc:sldMkLst>
      </pc:sldChg>
      <pc:sldChg chg="modAnim">
        <pc:chgData name="Iulian Ilie-Nemedi" userId="c5ffad915e5e9439" providerId="LiveId" clId="{6B0B59C3-0D16-4669-BDA7-130D9BED954A}" dt="2024-03-08T06:12:55.550" v="403"/>
        <pc:sldMkLst>
          <pc:docMk/>
          <pc:sldMk cId="4068372697" sldId="520"/>
        </pc:sldMkLst>
      </pc:sldChg>
      <pc:sldChg chg="modAnim">
        <pc:chgData name="Iulian Ilie-Nemedi" userId="c5ffad915e5e9439" providerId="LiveId" clId="{6B0B59C3-0D16-4669-BDA7-130D9BED954A}" dt="2024-03-08T06:04:51.079" v="320"/>
        <pc:sldMkLst>
          <pc:docMk/>
          <pc:sldMk cId="1488719934" sldId="521"/>
        </pc:sldMkLst>
      </pc:sldChg>
      <pc:sldChg chg="modAnim">
        <pc:chgData name="Iulian Ilie-Nemedi" userId="c5ffad915e5e9439" providerId="LiveId" clId="{6B0B59C3-0D16-4669-BDA7-130D9BED954A}" dt="2024-03-08T06:13:20.914" v="409"/>
        <pc:sldMkLst>
          <pc:docMk/>
          <pc:sldMk cId="2497442661" sldId="522"/>
        </pc:sldMkLst>
      </pc:sldChg>
      <pc:sldChg chg="modAnim">
        <pc:chgData name="Iulian Ilie-Nemedi" userId="c5ffad915e5e9439" providerId="LiveId" clId="{6B0B59C3-0D16-4669-BDA7-130D9BED954A}" dt="2024-03-08T06:14:09.004" v="420"/>
        <pc:sldMkLst>
          <pc:docMk/>
          <pc:sldMk cId="2490399841" sldId="523"/>
        </pc:sldMkLst>
      </pc:sldChg>
      <pc:sldChg chg="modSp modAnim">
        <pc:chgData name="Iulian Ilie-Nemedi" userId="c5ffad915e5e9439" providerId="LiveId" clId="{6B0B59C3-0D16-4669-BDA7-130D9BED954A}" dt="2024-03-08T06:25:05.927" v="511"/>
        <pc:sldMkLst>
          <pc:docMk/>
          <pc:sldMk cId="536189622" sldId="524"/>
        </pc:sldMkLst>
      </pc:sldChg>
      <pc:sldChg chg="modSp modAnim">
        <pc:chgData name="Iulian Ilie-Nemedi" userId="c5ffad915e5e9439" providerId="LiveId" clId="{6B0B59C3-0D16-4669-BDA7-130D9BED954A}" dt="2024-03-08T06:22:21.720" v="485" actId="113"/>
        <pc:sldMkLst>
          <pc:docMk/>
          <pc:sldMk cId="3112589417" sldId="525"/>
        </pc:sldMkLst>
      </pc:sldChg>
      <pc:sldChg chg="modAnim">
        <pc:chgData name="Iulian Ilie-Nemedi" userId="c5ffad915e5e9439" providerId="LiveId" clId="{6B0B59C3-0D16-4669-BDA7-130D9BED954A}" dt="2024-03-08T05:59:30.275" v="309"/>
        <pc:sldMkLst>
          <pc:docMk/>
          <pc:sldMk cId="1664294380" sldId="527"/>
        </pc:sldMkLst>
      </pc:sldChg>
      <pc:sldChg chg="modSp mod modAnim">
        <pc:chgData name="Iulian Ilie-Nemedi" userId="c5ffad915e5e9439" providerId="LiveId" clId="{6B0B59C3-0D16-4669-BDA7-130D9BED954A}" dt="2024-03-08T06:05:35.467" v="334"/>
        <pc:sldMkLst>
          <pc:docMk/>
          <pc:sldMk cId="4101284509" sldId="528"/>
        </pc:sldMkLst>
      </pc:sldChg>
      <pc:sldChg chg="modAnim">
        <pc:chgData name="Iulian Ilie-Nemedi" userId="c5ffad915e5e9439" providerId="LiveId" clId="{6B0B59C3-0D16-4669-BDA7-130D9BED954A}" dt="2024-03-08T06:15:00.548" v="428"/>
        <pc:sldMkLst>
          <pc:docMk/>
          <pc:sldMk cId="808456348" sldId="529"/>
        </pc:sldMkLst>
      </pc:sldChg>
      <pc:sldChg chg="modAnim">
        <pc:chgData name="Iulian Ilie-Nemedi" userId="c5ffad915e5e9439" providerId="LiveId" clId="{6B0B59C3-0D16-4669-BDA7-130D9BED954A}" dt="2024-03-08T06:15:43.499" v="437"/>
        <pc:sldMkLst>
          <pc:docMk/>
          <pc:sldMk cId="3602343236" sldId="530"/>
        </pc:sldMkLst>
      </pc:sldChg>
      <pc:sldChg chg="modSp modAnim">
        <pc:chgData name="Iulian Ilie-Nemedi" userId="c5ffad915e5e9439" providerId="LiveId" clId="{6B0B59C3-0D16-4669-BDA7-130D9BED954A}" dt="2024-03-08T06:25:12.096" v="512"/>
        <pc:sldMkLst>
          <pc:docMk/>
          <pc:sldMk cId="3909207005" sldId="531"/>
        </pc:sldMkLst>
      </pc:sldChg>
      <pc:sldChg chg="modAnim">
        <pc:chgData name="Iulian Ilie-Nemedi" userId="c5ffad915e5e9439" providerId="LiveId" clId="{6B0B59C3-0D16-4669-BDA7-130D9BED954A}" dt="2024-03-08T06:14:53.769" v="426"/>
        <pc:sldMkLst>
          <pc:docMk/>
          <pc:sldMk cId="2300772737" sldId="532"/>
        </pc:sldMkLst>
      </pc:sldChg>
      <pc:sldChg chg="modAnim">
        <pc:chgData name="Iulian Ilie-Nemedi" userId="c5ffad915e5e9439" providerId="LiveId" clId="{6B0B59C3-0D16-4669-BDA7-130D9BED954A}" dt="2024-03-08T06:16:05.873" v="442"/>
        <pc:sldMkLst>
          <pc:docMk/>
          <pc:sldMk cId="2012095542" sldId="533"/>
        </pc:sldMkLst>
      </pc:sldChg>
      <pc:sldChg chg="modAnim">
        <pc:chgData name="Iulian Ilie-Nemedi" userId="c5ffad915e5e9439" providerId="LiveId" clId="{6B0B59C3-0D16-4669-BDA7-130D9BED954A}" dt="2024-03-08T06:16:21.701" v="445"/>
        <pc:sldMkLst>
          <pc:docMk/>
          <pc:sldMk cId="3040943748" sldId="534"/>
        </pc:sldMkLst>
      </pc:sldChg>
      <pc:sldChg chg="modAnim">
        <pc:chgData name="Iulian Ilie-Nemedi" userId="c5ffad915e5e9439" providerId="LiveId" clId="{6B0B59C3-0D16-4669-BDA7-130D9BED954A}" dt="2024-03-08T06:23:30.651" v="493"/>
        <pc:sldMkLst>
          <pc:docMk/>
          <pc:sldMk cId="1230021607" sldId="535"/>
        </pc:sldMkLst>
      </pc:sldChg>
      <pc:sldChg chg="modAnim">
        <pc:chgData name="Iulian Ilie-Nemedi" userId="c5ffad915e5e9439" providerId="LiveId" clId="{6B0B59C3-0D16-4669-BDA7-130D9BED954A}" dt="2024-03-08T06:24:35.149" v="504"/>
        <pc:sldMkLst>
          <pc:docMk/>
          <pc:sldMk cId="3402814864" sldId="536"/>
        </pc:sldMkLst>
      </pc:sldChg>
      <pc:sldChg chg="modAnim">
        <pc:chgData name="Iulian Ilie-Nemedi" userId="c5ffad915e5e9439" providerId="LiveId" clId="{6B0B59C3-0D16-4669-BDA7-130D9BED954A}" dt="2024-03-08T06:24:50.927" v="508"/>
        <pc:sldMkLst>
          <pc:docMk/>
          <pc:sldMk cId="3135256128" sldId="537"/>
        </pc:sldMkLst>
      </pc:sldChg>
    </pc:docChg>
  </pc:docChgLst>
  <pc:docChgLst>
    <pc:chgData name="Iulian Ilie-Nemedi" userId="c5ffad915e5e9439" providerId="LiveId" clId="{F54503B7-0ABA-432D-9D2F-402B9A014EB2}"/>
    <pc:docChg chg="addSld modSld">
      <pc:chgData name="Iulian Ilie-Nemedi" userId="c5ffad915e5e9439" providerId="LiveId" clId="{F54503B7-0ABA-432D-9D2F-402B9A014EB2}" dt="2025-02-24T08:52:48.326" v="0"/>
      <pc:docMkLst>
        <pc:docMk/>
      </pc:docMkLst>
      <pc:sldChg chg="add">
        <pc:chgData name="Iulian Ilie-Nemedi" userId="c5ffad915e5e9439" providerId="LiveId" clId="{F54503B7-0ABA-432D-9D2F-402B9A014EB2}" dt="2025-02-24T08:52:48.326" v="0"/>
        <pc:sldMkLst>
          <pc:docMk/>
          <pc:sldMk cId="2992511947" sldId="55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DCC7D9-4B34-4F85-9DAE-2C3C476C1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9C2724-FF66-4AEC-986C-F1ECF4911B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763208-4D5B-44C4-A045-6495A8B44929}" type="datetimeFigureOut">
              <a:rPr lang="en-US" smtClean="0"/>
              <a:t>2/24/2025</a:t>
            </a:fld>
            <a:endParaRPr lang="en-US"/>
          </a:p>
        </p:txBody>
      </p:sp>
      <p:sp>
        <p:nvSpPr>
          <p:cNvPr id="4" name="Footer Placeholder 3">
            <a:extLst>
              <a:ext uri="{FF2B5EF4-FFF2-40B4-BE49-F238E27FC236}">
                <a16:creationId xmlns:a16="http://schemas.microsoft.com/office/drawing/2014/main" id="{85C0D9D7-F7F2-409A-89D5-542D106E9A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E35BE0-0675-46A0-81BD-572D42AE4E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1A1B75-E75A-491C-95D1-D70845B2433F}" type="slidenum">
              <a:rPr lang="en-US" smtClean="0"/>
              <a:t>‹#›</a:t>
            </a:fld>
            <a:endParaRPr lang="en-US"/>
          </a:p>
        </p:txBody>
      </p:sp>
    </p:spTree>
    <p:extLst>
      <p:ext uri="{BB962C8B-B14F-4D97-AF65-F5344CB8AC3E}">
        <p14:creationId xmlns:p14="http://schemas.microsoft.com/office/powerpoint/2010/main" val="2411924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8048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93712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62879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9836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16429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01166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02701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89860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97486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98603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6075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47945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9811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41560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7478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50319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41504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994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27411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49046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09309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62080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2237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74029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11994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88032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21106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0468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39702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81768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01633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25902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1498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92143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89873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6326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34733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9366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66730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48189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38048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3851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82450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1144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241882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17801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12494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657284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16584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250804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767561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77142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20825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01204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7826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13391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06129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560324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77850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648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96320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685113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55716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735637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63850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22644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553192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67267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6321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9959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C080B99-07D2-4EFE-919F-8D441B19CBAE}"/>
              </a:ext>
            </a:extLst>
          </p:cNvPr>
          <p:cNvSpPr>
            <a:spLocks noGrp="1"/>
          </p:cNvSpPr>
          <p:nvPr>
            <p:ph type="pic" sz="quarter" idx="13"/>
          </p:nvPr>
        </p:nvSpPr>
        <p:spPr>
          <a:xfrm>
            <a:off x="3" y="0"/>
            <a:ext cx="12191994" cy="4159244"/>
          </a:xfrm>
          <a:custGeom>
            <a:avLst/>
            <a:gdLst>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675237 w 12191994"/>
              <a:gd name="connsiteY3" fmla="*/ 4200953 h 4242819"/>
              <a:gd name="connsiteX4" fmla="*/ 3622991 w 12191994"/>
              <a:gd name="connsiteY4" fmla="*/ 4204420 h 4242819"/>
              <a:gd name="connsiteX5" fmla="*/ 3510832 w 12191994"/>
              <a:gd name="connsiteY5" fmla="*/ 4208872 h 4242819"/>
              <a:gd name="connsiteX6" fmla="*/ 0 w 12191994"/>
              <a:gd name="connsiteY6" fmla="*/ 4156678 h 4242819"/>
              <a:gd name="connsiteX7" fmla="*/ 61025 w 12191994"/>
              <a:gd name="connsiteY7" fmla="*/ 4162195 h 4242819"/>
              <a:gd name="connsiteX8" fmla="*/ 2166125 w 12191994"/>
              <a:gd name="connsiteY8" fmla="*/ 4242818 h 4242819"/>
              <a:gd name="connsiteX9" fmla="*/ 2166418 w 12191994"/>
              <a:gd name="connsiteY9" fmla="*/ 4242815 h 4242819"/>
              <a:gd name="connsiteX10" fmla="*/ 2166128 w 12191994"/>
              <a:gd name="connsiteY10" fmla="*/ 4242819 h 4242819"/>
              <a:gd name="connsiteX11" fmla="*/ 61028 w 12191994"/>
              <a:gd name="connsiteY11" fmla="*/ 4162196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61028 w 12191994"/>
              <a:gd name="connsiteY13" fmla="*/ 4162196 h 4242819"/>
              <a:gd name="connsiteX14" fmla="*/ 0 w 12191994"/>
              <a:gd name="connsiteY14" fmla="*/ 4156679 h 4242819"/>
              <a:gd name="connsiteX15" fmla="*/ 0 w 12191994"/>
              <a:gd name="connsiteY15" fmla="*/ 0 h 4242819"/>
              <a:gd name="connsiteX16" fmla="*/ 12191994 w 12191994"/>
              <a:gd name="connsiteY16" fmla="*/ 0 h 4242819"/>
              <a:gd name="connsiteX17" fmla="*/ 12191994 w 12191994"/>
              <a:gd name="connsiteY17" fmla="*/ 2062010 h 4242819"/>
              <a:gd name="connsiteX18" fmla="*/ 12172138 w 12191994"/>
              <a:gd name="connsiteY18" fmla="*/ 2073270 h 4242819"/>
              <a:gd name="connsiteX19" fmla="*/ 4335530 w 12191994"/>
              <a:gd name="connsiteY19" fmla="*/ 4157144 h 4242819"/>
              <a:gd name="connsiteX20" fmla="*/ 4303869 w 12191994"/>
              <a:gd name="connsiteY20" fmla="*/ 4159244 h 4242819"/>
              <a:gd name="connsiteX21" fmla="*/ 4393550 w 12191994"/>
              <a:gd name="connsiteY21" fmla="*/ 4151137 h 4242819"/>
              <a:gd name="connsiteX22" fmla="*/ 4199670 w 12191994"/>
              <a:gd name="connsiteY22" fmla="*/ 4117929 h 4242819"/>
              <a:gd name="connsiteX23" fmla="*/ 500184 w 12191994"/>
              <a:gd name="connsiteY23" fmla="*/ 3043554 h 4242819"/>
              <a:gd name="connsiteX24" fmla="*/ 0 w 12191994"/>
              <a:gd name="connsiteY24" fmla="*/ 2813437 h 4242819"/>
              <a:gd name="connsiteX25" fmla="*/ 0 w 12191994"/>
              <a:gd name="connsiteY25"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0 w 12191994"/>
              <a:gd name="connsiteY13" fmla="*/ 4156679 h 4242819"/>
              <a:gd name="connsiteX14" fmla="*/ 0 w 12191994"/>
              <a:gd name="connsiteY14" fmla="*/ 0 h 4242819"/>
              <a:gd name="connsiteX15" fmla="*/ 12191994 w 12191994"/>
              <a:gd name="connsiteY15" fmla="*/ 0 h 4242819"/>
              <a:gd name="connsiteX16" fmla="*/ 12191994 w 12191994"/>
              <a:gd name="connsiteY16" fmla="*/ 2062010 h 4242819"/>
              <a:gd name="connsiteX17" fmla="*/ 12172138 w 12191994"/>
              <a:gd name="connsiteY17" fmla="*/ 2073270 h 4242819"/>
              <a:gd name="connsiteX18" fmla="*/ 4335530 w 12191994"/>
              <a:gd name="connsiteY18" fmla="*/ 4157144 h 4242819"/>
              <a:gd name="connsiteX19" fmla="*/ 4303869 w 12191994"/>
              <a:gd name="connsiteY19" fmla="*/ 4159244 h 4242819"/>
              <a:gd name="connsiteX20" fmla="*/ 4393550 w 12191994"/>
              <a:gd name="connsiteY20" fmla="*/ 4151137 h 4242819"/>
              <a:gd name="connsiteX21" fmla="*/ 4199670 w 12191994"/>
              <a:gd name="connsiteY21" fmla="*/ 4117929 h 4242819"/>
              <a:gd name="connsiteX22" fmla="*/ 500184 w 12191994"/>
              <a:gd name="connsiteY22" fmla="*/ 3043554 h 4242819"/>
              <a:gd name="connsiteX23" fmla="*/ 0 w 12191994"/>
              <a:gd name="connsiteY23" fmla="*/ 2813437 h 4242819"/>
              <a:gd name="connsiteX24" fmla="*/ 0 w 12191994"/>
              <a:gd name="connsiteY24"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23" fmla="*/ 0 w 12191994"/>
              <a:gd name="connsiteY23"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2166128 w 12191994"/>
              <a:gd name="connsiteY8" fmla="*/ 424281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0 h 4242819"/>
              <a:gd name="connsiteX13" fmla="*/ 12191994 w 12191994"/>
              <a:gd name="connsiteY13" fmla="*/ 0 h 4242819"/>
              <a:gd name="connsiteX14" fmla="*/ 12191994 w 12191994"/>
              <a:gd name="connsiteY14" fmla="*/ 2062010 h 4242819"/>
              <a:gd name="connsiteX15" fmla="*/ 12172138 w 12191994"/>
              <a:gd name="connsiteY15" fmla="*/ 2073270 h 4242819"/>
              <a:gd name="connsiteX16" fmla="*/ 4335530 w 12191994"/>
              <a:gd name="connsiteY16" fmla="*/ 4157144 h 4242819"/>
              <a:gd name="connsiteX17" fmla="*/ 4303869 w 12191994"/>
              <a:gd name="connsiteY17" fmla="*/ 4159244 h 4242819"/>
              <a:gd name="connsiteX18" fmla="*/ 4393550 w 12191994"/>
              <a:gd name="connsiteY18" fmla="*/ 4151137 h 4242819"/>
              <a:gd name="connsiteX19" fmla="*/ 4199670 w 12191994"/>
              <a:gd name="connsiteY19" fmla="*/ 4117929 h 4242819"/>
              <a:gd name="connsiteX20" fmla="*/ 500184 w 12191994"/>
              <a:gd name="connsiteY20" fmla="*/ 3043554 h 4242819"/>
              <a:gd name="connsiteX21" fmla="*/ 0 w 12191994"/>
              <a:gd name="connsiteY21" fmla="*/ 2813437 h 4242819"/>
              <a:gd name="connsiteX22" fmla="*/ 0 w 12191994"/>
              <a:gd name="connsiteY22" fmla="*/ 0 h 4242819"/>
              <a:gd name="connsiteX0" fmla="*/ 3009998 w 12191994"/>
              <a:gd name="connsiteY0" fmla="*/ 4228754 h 4242818"/>
              <a:gd name="connsiteX1" fmla="*/ 2899539 w 12191994"/>
              <a:gd name="connsiteY1" fmla="*/ 4233139 h 4242818"/>
              <a:gd name="connsiteX2" fmla="*/ 2823072 w 12191994"/>
              <a:gd name="connsiteY2" fmla="*/ 4234148 h 4242818"/>
              <a:gd name="connsiteX3" fmla="*/ 3009998 w 12191994"/>
              <a:gd name="connsiteY3" fmla="*/ 4228754 h 4242818"/>
              <a:gd name="connsiteX4" fmla="*/ 3675237 w 12191994"/>
              <a:gd name="connsiteY4" fmla="*/ 4200953 h 4242818"/>
              <a:gd name="connsiteX5" fmla="*/ 3622991 w 12191994"/>
              <a:gd name="connsiteY5" fmla="*/ 4204420 h 4242818"/>
              <a:gd name="connsiteX6" fmla="*/ 3510832 w 12191994"/>
              <a:gd name="connsiteY6" fmla="*/ 4208872 h 4242818"/>
              <a:gd name="connsiteX7" fmla="*/ 3675237 w 12191994"/>
              <a:gd name="connsiteY7" fmla="*/ 4200953 h 4242818"/>
              <a:gd name="connsiteX8" fmla="*/ 2166418 w 12191994"/>
              <a:gd name="connsiteY8" fmla="*/ 4242815 h 4242818"/>
              <a:gd name="connsiteX9" fmla="*/ 2166125 w 12191994"/>
              <a:gd name="connsiteY9" fmla="*/ 4242818 h 4242818"/>
              <a:gd name="connsiteX10" fmla="*/ 2166418 w 12191994"/>
              <a:gd name="connsiteY10" fmla="*/ 4242815 h 4242818"/>
              <a:gd name="connsiteX11" fmla="*/ 0 w 12191994"/>
              <a:gd name="connsiteY11" fmla="*/ 0 h 4242818"/>
              <a:gd name="connsiteX12" fmla="*/ 12191994 w 12191994"/>
              <a:gd name="connsiteY12" fmla="*/ 0 h 4242818"/>
              <a:gd name="connsiteX13" fmla="*/ 12191994 w 12191994"/>
              <a:gd name="connsiteY13" fmla="*/ 2062010 h 4242818"/>
              <a:gd name="connsiteX14" fmla="*/ 12172138 w 12191994"/>
              <a:gd name="connsiteY14" fmla="*/ 2073270 h 4242818"/>
              <a:gd name="connsiteX15" fmla="*/ 4335530 w 12191994"/>
              <a:gd name="connsiteY15" fmla="*/ 4157144 h 4242818"/>
              <a:gd name="connsiteX16" fmla="*/ 4303869 w 12191994"/>
              <a:gd name="connsiteY16" fmla="*/ 4159244 h 4242818"/>
              <a:gd name="connsiteX17" fmla="*/ 4393550 w 12191994"/>
              <a:gd name="connsiteY17" fmla="*/ 4151137 h 4242818"/>
              <a:gd name="connsiteX18" fmla="*/ 4199670 w 12191994"/>
              <a:gd name="connsiteY18" fmla="*/ 4117929 h 4242818"/>
              <a:gd name="connsiteX19" fmla="*/ 500184 w 12191994"/>
              <a:gd name="connsiteY19" fmla="*/ 3043554 h 4242818"/>
              <a:gd name="connsiteX20" fmla="*/ 0 w 12191994"/>
              <a:gd name="connsiteY20" fmla="*/ 2813437 h 4242818"/>
              <a:gd name="connsiteX21" fmla="*/ 0 w 12191994"/>
              <a:gd name="connsiteY21" fmla="*/ 0 h 4242818"/>
              <a:gd name="connsiteX0" fmla="*/ 3009998 w 12191994"/>
              <a:gd name="connsiteY0" fmla="*/ 4228754 h 4234148"/>
              <a:gd name="connsiteX1" fmla="*/ 2899539 w 12191994"/>
              <a:gd name="connsiteY1" fmla="*/ 4233139 h 4234148"/>
              <a:gd name="connsiteX2" fmla="*/ 2823072 w 12191994"/>
              <a:gd name="connsiteY2" fmla="*/ 4234148 h 4234148"/>
              <a:gd name="connsiteX3" fmla="*/ 3009998 w 12191994"/>
              <a:gd name="connsiteY3" fmla="*/ 4228754 h 4234148"/>
              <a:gd name="connsiteX4" fmla="*/ 3675237 w 12191994"/>
              <a:gd name="connsiteY4" fmla="*/ 4200953 h 4234148"/>
              <a:gd name="connsiteX5" fmla="*/ 3622991 w 12191994"/>
              <a:gd name="connsiteY5" fmla="*/ 4204420 h 4234148"/>
              <a:gd name="connsiteX6" fmla="*/ 3510832 w 12191994"/>
              <a:gd name="connsiteY6" fmla="*/ 4208872 h 4234148"/>
              <a:gd name="connsiteX7" fmla="*/ 3675237 w 12191994"/>
              <a:gd name="connsiteY7" fmla="*/ 4200953 h 4234148"/>
              <a:gd name="connsiteX8" fmla="*/ 0 w 12191994"/>
              <a:gd name="connsiteY8" fmla="*/ 0 h 4234148"/>
              <a:gd name="connsiteX9" fmla="*/ 12191994 w 12191994"/>
              <a:gd name="connsiteY9" fmla="*/ 0 h 4234148"/>
              <a:gd name="connsiteX10" fmla="*/ 12191994 w 12191994"/>
              <a:gd name="connsiteY10" fmla="*/ 2062010 h 4234148"/>
              <a:gd name="connsiteX11" fmla="*/ 12172138 w 12191994"/>
              <a:gd name="connsiteY11" fmla="*/ 2073270 h 4234148"/>
              <a:gd name="connsiteX12" fmla="*/ 4335530 w 12191994"/>
              <a:gd name="connsiteY12" fmla="*/ 4157144 h 4234148"/>
              <a:gd name="connsiteX13" fmla="*/ 4303869 w 12191994"/>
              <a:gd name="connsiteY13" fmla="*/ 4159244 h 4234148"/>
              <a:gd name="connsiteX14" fmla="*/ 4393550 w 12191994"/>
              <a:gd name="connsiteY14" fmla="*/ 4151137 h 4234148"/>
              <a:gd name="connsiteX15" fmla="*/ 4199670 w 12191994"/>
              <a:gd name="connsiteY15" fmla="*/ 4117929 h 4234148"/>
              <a:gd name="connsiteX16" fmla="*/ 500184 w 12191994"/>
              <a:gd name="connsiteY16" fmla="*/ 3043554 h 4234148"/>
              <a:gd name="connsiteX17" fmla="*/ 0 w 12191994"/>
              <a:gd name="connsiteY17" fmla="*/ 2813437 h 4234148"/>
              <a:gd name="connsiteX18" fmla="*/ 0 w 12191994"/>
              <a:gd name="connsiteY18" fmla="*/ 0 h 4234148"/>
              <a:gd name="connsiteX0" fmla="*/ 3009998 w 12191994"/>
              <a:gd name="connsiteY0" fmla="*/ 4228754 h 4233139"/>
              <a:gd name="connsiteX1" fmla="*/ 2899539 w 12191994"/>
              <a:gd name="connsiteY1" fmla="*/ 4233139 h 4233139"/>
              <a:gd name="connsiteX2" fmla="*/ 3009998 w 12191994"/>
              <a:gd name="connsiteY2" fmla="*/ 4228754 h 4233139"/>
              <a:gd name="connsiteX3" fmla="*/ 3675237 w 12191994"/>
              <a:gd name="connsiteY3" fmla="*/ 4200953 h 4233139"/>
              <a:gd name="connsiteX4" fmla="*/ 3622991 w 12191994"/>
              <a:gd name="connsiteY4" fmla="*/ 4204420 h 4233139"/>
              <a:gd name="connsiteX5" fmla="*/ 3510832 w 12191994"/>
              <a:gd name="connsiteY5" fmla="*/ 4208872 h 4233139"/>
              <a:gd name="connsiteX6" fmla="*/ 3675237 w 12191994"/>
              <a:gd name="connsiteY6" fmla="*/ 4200953 h 4233139"/>
              <a:gd name="connsiteX7" fmla="*/ 0 w 12191994"/>
              <a:gd name="connsiteY7" fmla="*/ 0 h 4233139"/>
              <a:gd name="connsiteX8" fmla="*/ 12191994 w 12191994"/>
              <a:gd name="connsiteY8" fmla="*/ 0 h 4233139"/>
              <a:gd name="connsiteX9" fmla="*/ 12191994 w 12191994"/>
              <a:gd name="connsiteY9" fmla="*/ 2062010 h 4233139"/>
              <a:gd name="connsiteX10" fmla="*/ 12172138 w 12191994"/>
              <a:gd name="connsiteY10" fmla="*/ 2073270 h 4233139"/>
              <a:gd name="connsiteX11" fmla="*/ 4335530 w 12191994"/>
              <a:gd name="connsiteY11" fmla="*/ 4157144 h 4233139"/>
              <a:gd name="connsiteX12" fmla="*/ 4303869 w 12191994"/>
              <a:gd name="connsiteY12" fmla="*/ 4159244 h 4233139"/>
              <a:gd name="connsiteX13" fmla="*/ 4393550 w 12191994"/>
              <a:gd name="connsiteY13" fmla="*/ 4151137 h 4233139"/>
              <a:gd name="connsiteX14" fmla="*/ 4199670 w 12191994"/>
              <a:gd name="connsiteY14" fmla="*/ 4117929 h 4233139"/>
              <a:gd name="connsiteX15" fmla="*/ 500184 w 12191994"/>
              <a:gd name="connsiteY15" fmla="*/ 3043554 h 4233139"/>
              <a:gd name="connsiteX16" fmla="*/ 0 w 12191994"/>
              <a:gd name="connsiteY16" fmla="*/ 2813437 h 4233139"/>
              <a:gd name="connsiteX17" fmla="*/ 0 w 12191994"/>
              <a:gd name="connsiteY17" fmla="*/ 0 h 4233139"/>
              <a:gd name="connsiteX0" fmla="*/ 3675237 w 12191994"/>
              <a:gd name="connsiteY0" fmla="*/ 4200953 h 4208872"/>
              <a:gd name="connsiteX1" fmla="*/ 3622991 w 12191994"/>
              <a:gd name="connsiteY1" fmla="*/ 4204420 h 4208872"/>
              <a:gd name="connsiteX2" fmla="*/ 3510832 w 12191994"/>
              <a:gd name="connsiteY2" fmla="*/ 4208872 h 4208872"/>
              <a:gd name="connsiteX3" fmla="*/ 3675237 w 12191994"/>
              <a:gd name="connsiteY3" fmla="*/ 4200953 h 4208872"/>
              <a:gd name="connsiteX4" fmla="*/ 0 w 12191994"/>
              <a:gd name="connsiteY4" fmla="*/ 0 h 4208872"/>
              <a:gd name="connsiteX5" fmla="*/ 12191994 w 12191994"/>
              <a:gd name="connsiteY5" fmla="*/ 0 h 4208872"/>
              <a:gd name="connsiteX6" fmla="*/ 12191994 w 12191994"/>
              <a:gd name="connsiteY6" fmla="*/ 2062010 h 4208872"/>
              <a:gd name="connsiteX7" fmla="*/ 12172138 w 12191994"/>
              <a:gd name="connsiteY7" fmla="*/ 2073270 h 4208872"/>
              <a:gd name="connsiteX8" fmla="*/ 4335530 w 12191994"/>
              <a:gd name="connsiteY8" fmla="*/ 4157144 h 4208872"/>
              <a:gd name="connsiteX9" fmla="*/ 4303869 w 12191994"/>
              <a:gd name="connsiteY9" fmla="*/ 4159244 h 4208872"/>
              <a:gd name="connsiteX10" fmla="*/ 4393550 w 12191994"/>
              <a:gd name="connsiteY10" fmla="*/ 4151137 h 4208872"/>
              <a:gd name="connsiteX11" fmla="*/ 4199670 w 12191994"/>
              <a:gd name="connsiteY11" fmla="*/ 4117929 h 4208872"/>
              <a:gd name="connsiteX12" fmla="*/ 500184 w 12191994"/>
              <a:gd name="connsiteY12" fmla="*/ 3043554 h 4208872"/>
              <a:gd name="connsiteX13" fmla="*/ 0 w 12191994"/>
              <a:gd name="connsiteY13" fmla="*/ 2813437 h 4208872"/>
              <a:gd name="connsiteX14" fmla="*/ 0 w 12191994"/>
              <a:gd name="connsiteY14" fmla="*/ 0 h 4208872"/>
              <a:gd name="connsiteX0" fmla="*/ 3675237 w 12191994"/>
              <a:gd name="connsiteY0" fmla="*/ 4200953 h 4204420"/>
              <a:gd name="connsiteX1" fmla="*/ 3622991 w 12191994"/>
              <a:gd name="connsiteY1" fmla="*/ 4204420 h 4204420"/>
              <a:gd name="connsiteX2" fmla="*/ 3675237 w 12191994"/>
              <a:gd name="connsiteY2" fmla="*/ 4200953 h 4204420"/>
              <a:gd name="connsiteX3" fmla="*/ 0 w 12191994"/>
              <a:gd name="connsiteY3" fmla="*/ 0 h 4204420"/>
              <a:gd name="connsiteX4" fmla="*/ 12191994 w 12191994"/>
              <a:gd name="connsiteY4" fmla="*/ 0 h 4204420"/>
              <a:gd name="connsiteX5" fmla="*/ 12191994 w 12191994"/>
              <a:gd name="connsiteY5" fmla="*/ 2062010 h 4204420"/>
              <a:gd name="connsiteX6" fmla="*/ 12172138 w 12191994"/>
              <a:gd name="connsiteY6" fmla="*/ 2073270 h 4204420"/>
              <a:gd name="connsiteX7" fmla="*/ 4335530 w 12191994"/>
              <a:gd name="connsiteY7" fmla="*/ 4157144 h 4204420"/>
              <a:gd name="connsiteX8" fmla="*/ 4303869 w 12191994"/>
              <a:gd name="connsiteY8" fmla="*/ 4159244 h 4204420"/>
              <a:gd name="connsiteX9" fmla="*/ 4393550 w 12191994"/>
              <a:gd name="connsiteY9" fmla="*/ 4151137 h 4204420"/>
              <a:gd name="connsiteX10" fmla="*/ 4199670 w 12191994"/>
              <a:gd name="connsiteY10" fmla="*/ 4117929 h 4204420"/>
              <a:gd name="connsiteX11" fmla="*/ 500184 w 12191994"/>
              <a:gd name="connsiteY11" fmla="*/ 3043554 h 4204420"/>
              <a:gd name="connsiteX12" fmla="*/ 0 w 12191994"/>
              <a:gd name="connsiteY12" fmla="*/ 2813437 h 4204420"/>
              <a:gd name="connsiteX13" fmla="*/ 0 w 12191994"/>
              <a:gd name="connsiteY13" fmla="*/ 0 h 4204420"/>
              <a:gd name="connsiteX0" fmla="*/ 0 w 12191994"/>
              <a:gd name="connsiteY0" fmla="*/ 0 h 4159244"/>
              <a:gd name="connsiteX1" fmla="*/ 12191994 w 12191994"/>
              <a:gd name="connsiteY1" fmla="*/ 0 h 4159244"/>
              <a:gd name="connsiteX2" fmla="*/ 12191994 w 12191994"/>
              <a:gd name="connsiteY2" fmla="*/ 2062010 h 4159244"/>
              <a:gd name="connsiteX3" fmla="*/ 12172138 w 12191994"/>
              <a:gd name="connsiteY3" fmla="*/ 2073270 h 4159244"/>
              <a:gd name="connsiteX4" fmla="*/ 4335530 w 12191994"/>
              <a:gd name="connsiteY4" fmla="*/ 4157144 h 4159244"/>
              <a:gd name="connsiteX5" fmla="*/ 4303869 w 12191994"/>
              <a:gd name="connsiteY5" fmla="*/ 4159244 h 4159244"/>
              <a:gd name="connsiteX6" fmla="*/ 4393550 w 12191994"/>
              <a:gd name="connsiteY6" fmla="*/ 4151137 h 4159244"/>
              <a:gd name="connsiteX7" fmla="*/ 4199670 w 12191994"/>
              <a:gd name="connsiteY7" fmla="*/ 4117929 h 4159244"/>
              <a:gd name="connsiteX8" fmla="*/ 500184 w 12191994"/>
              <a:gd name="connsiteY8" fmla="*/ 3043554 h 4159244"/>
              <a:gd name="connsiteX9" fmla="*/ 0 w 12191994"/>
              <a:gd name="connsiteY9" fmla="*/ 2813437 h 4159244"/>
              <a:gd name="connsiteX10" fmla="*/ 0 w 12191994"/>
              <a:gd name="connsiteY10" fmla="*/ 0 h 41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4" h="4159244">
                <a:moveTo>
                  <a:pt x="0" y="0"/>
                </a:moveTo>
                <a:lnTo>
                  <a:pt x="12191994" y="0"/>
                </a:lnTo>
                <a:lnTo>
                  <a:pt x="12191994" y="2062010"/>
                </a:lnTo>
                <a:lnTo>
                  <a:pt x="12172138" y="2073270"/>
                </a:lnTo>
                <a:cubicBezTo>
                  <a:pt x="10126645" y="3159296"/>
                  <a:pt x="7398182" y="3912771"/>
                  <a:pt x="4335530" y="4157144"/>
                </a:cubicBezTo>
                <a:lnTo>
                  <a:pt x="4303869" y="4159244"/>
                </a:lnTo>
                <a:lnTo>
                  <a:pt x="4393550" y="4151137"/>
                </a:lnTo>
                <a:lnTo>
                  <a:pt x="4199670" y="4117929"/>
                </a:lnTo>
                <a:cubicBezTo>
                  <a:pt x="2842546" y="3866392"/>
                  <a:pt x="1594227" y="3500596"/>
                  <a:pt x="500184" y="3043554"/>
                </a:cubicBezTo>
                <a:lnTo>
                  <a:pt x="0" y="2813437"/>
                </a:lnTo>
                <a:lnTo>
                  <a:pt x="0" y="0"/>
                </a:lnTo>
                <a:close/>
              </a:path>
            </a:pathLst>
          </a:custGeom>
        </p:spPr>
        <p:txBody>
          <a:bodyPr wrap="square">
            <a:noAutofit/>
          </a:bodyPr>
          <a:lstStyle/>
          <a:p>
            <a:r>
              <a:rPr lang="en-US"/>
              <a:t>Click icon to add picture</a:t>
            </a:r>
          </a:p>
        </p:txBody>
      </p:sp>
      <p:sp>
        <p:nvSpPr>
          <p:cNvPr id="9" name="Freeform: Shape 8">
            <a:extLst>
              <a:ext uri="{FF2B5EF4-FFF2-40B4-BE49-F238E27FC236}">
                <a16:creationId xmlns:a16="http://schemas.microsoft.com/office/drawing/2014/main" id="{95A8ECF8-9EC0-4371-9073-B718C78D330B}"/>
              </a:ext>
            </a:extLst>
          </p:cNvPr>
          <p:cNvSpPr/>
          <p:nvPr userDrawn="1"/>
        </p:nvSpPr>
        <p:spPr>
          <a:xfrm>
            <a:off x="5987168" y="6021954"/>
            <a:ext cx="6204832" cy="836047"/>
          </a:xfrm>
          <a:custGeom>
            <a:avLst/>
            <a:gdLst>
              <a:gd name="connsiteX0" fmla="*/ 0 w 6204832"/>
              <a:gd name="connsiteY0" fmla="*/ 0 h 836047"/>
              <a:gd name="connsiteX1" fmla="*/ 304730 w 6204832"/>
              <a:gd name="connsiteY1" fmla="*/ 38149 h 836047"/>
              <a:gd name="connsiteX2" fmla="*/ 3397819 w 6204832"/>
              <a:gd name="connsiteY2" fmla="*/ 210757 h 836047"/>
              <a:gd name="connsiteX3" fmla="*/ 5889052 w 6204832"/>
              <a:gd name="connsiteY3" fmla="*/ 99488 h 836047"/>
              <a:gd name="connsiteX4" fmla="*/ 6204832 w 6204832"/>
              <a:gd name="connsiteY4" fmla="*/ 63660 h 836047"/>
              <a:gd name="connsiteX5" fmla="*/ 6204832 w 6204832"/>
              <a:gd name="connsiteY5" fmla="*/ 741992 h 836047"/>
              <a:gd name="connsiteX6" fmla="*/ 6204831 w 6204832"/>
              <a:gd name="connsiteY6" fmla="*/ 741992 h 836047"/>
              <a:gd name="connsiteX7" fmla="*/ 6204831 w 6204832"/>
              <a:gd name="connsiteY7" fmla="*/ 836047 h 836047"/>
              <a:gd name="connsiteX8" fmla="*/ 2954095 w 6204832"/>
              <a:gd name="connsiteY8" fmla="*/ 836047 h 836047"/>
              <a:gd name="connsiteX9" fmla="*/ 2930417 w 6204832"/>
              <a:gd name="connsiteY9" fmla="*/ 833175 h 836047"/>
              <a:gd name="connsiteX10" fmla="*/ 165022 w 6204832"/>
              <a:gd name="connsiteY10" fmla="*/ 73132 h 83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4832" h="836047">
                <a:moveTo>
                  <a:pt x="0" y="0"/>
                </a:moveTo>
                <a:lnTo>
                  <a:pt x="304730" y="38149"/>
                </a:lnTo>
                <a:cubicBezTo>
                  <a:pt x="1300024" y="151139"/>
                  <a:pt x="2335168" y="210757"/>
                  <a:pt x="3397819" y="210757"/>
                </a:cubicBezTo>
                <a:cubicBezTo>
                  <a:pt x="4247941" y="210757"/>
                  <a:pt x="5080458" y="172602"/>
                  <a:pt x="5889052" y="99488"/>
                </a:cubicBezTo>
                <a:lnTo>
                  <a:pt x="6204832" y="63660"/>
                </a:lnTo>
                <a:lnTo>
                  <a:pt x="6204832" y="741992"/>
                </a:lnTo>
                <a:lnTo>
                  <a:pt x="6204831" y="741992"/>
                </a:lnTo>
                <a:lnTo>
                  <a:pt x="6204831" y="836047"/>
                </a:lnTo>
                <a:lnTo>
                  <a:pt x="2954095" y="836047"/>
                </a:lnTo>
                <a:lnTo>
                  <a:pt x="2930417" y="833175"/>
                </a:lnTo>
                <a:cubicBezTo>
                  <a:pt x="1933531" y="687458"/>
                  <a:pt x="1000874" y="426847"/>
                  <a:pt x="165022" y="73132"/>
                </a:cubicBezTo>
                <a:close/>
              </a:path>
            </a:pathLst>
          </a:custGeom>
          <a:solidFill>
            <a:srgbClr val="9E9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90A6D83-D876-44E9-844F-067A0C9D2F58}"/>
              </a:ext>
            </a:extLst>
          </p:cNvPr>
          <p:cNvSpPr/>
          <p:nvPr userDrawn="1"/>
        </p:nvSpPr>
        <p:spPr>
          <a:xfrm>
            <a:off x="0" y="2240554"/>
            <a:ext cx="12192000" cy="3861530"/>
          </a:xfrm>
          <a:custGeom>
            <a:avLst/>
            <a:gdLst>
              <a:gd name="connsiteX0" fmla="*/ 4072878 w 4072878"/>
              <a:gd name="connsiteY0" fmla="*/ 0 h 2548371"/>
              <a:gd name="connsiteX1" fmla="*/ 4072878 w 4072878"/>
              <a:gd name="connsiteY1" fmla="*/ 2451296 h 2548371"/>
              <a:gd name="connsiteX2" fmla="*/ 3967388 w 4072878"/>
              <a:gd name="connsiteY2" fmla="*/ 2474940 h 2548371"/>
              <a:gd name="connsiteX3" fmla="*/ 3135163 w 4072878"/>
              <a:gd name="connsiteY3" fmla="*/ 2548371 h 2548371"/>
              <a:gd name="connsiteX4" fmla="*/ 144639 w 4072878"/>
              <a:gd name="connsiteY4" fmla="*/ 1474801 h 2548371"/>
              <a:gd name="connsiteX5" fmla="*/ 0 w 4072878"/>
              <a:gd name="connsiteY5" fmla="*/ 1349511 h 2548371"/>
              <a:gd name="connsiteX6" fmla="*/ 7645 w 4072878"/>
              <a:gd name="connsiteY6" fmla="*/ 1350876 h 2548371"/>
              <a:gd name="connsiteX7" fmla="*/ 723622 w 4072878"/>
              <a:gd name="connsiteY7" fmla="*/ 1405047 h 2548371"/>
              <a:gd name="connsiteX8" fmla="*/ 3884734 w 4072878"/>
              <a:gd name="connsiteY8" fmla="*/ 183710 h 25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878" h="2548371">
                <a:moveTo>
                  <a:pt x="4072878" y="0"/>
                </a:moveTo>
                <a:lnTo>
                  <a:pt x="4072878" y="2451296"/>
                </a:lnTo>
                <a:lnTo>
                  <a:pt x="3967388" y="2474940"/>
                </a:lnTo>
                <a:cubicBezTo>
                  <a:pt x="3697268" y="2523191"/>
                  <a:pt x="3419156" y="2548371"/>
                  <a:pt x="3135163" y="2548371"/>
                </a:cubicBezTo>
                <a:cubicBezTo>
                  <a:pt x="1999192" y="2548371"/>
                  <a:pt x="957318" y="2145483"/>
                  <a:pt x="144639" y="1474801"/>
                </a:cubicBezTo>
                <a:lnTo>
                  <a:pt x="0" y="1349511"/>
                </a:lnTo>
                <a:lnTo>
                  <a:pt x="7645" y="1350876"/>
                </a:lnTo>
                <a:cubicBezTo>
                  <a:pt x="241098" y="1386547"/>
                  <a:pt x="480200" y="1405047"/>
                  <a:pt x="723622" y="1405047"/>
                </a:cubicBezTo>
                <a:cubicBezTo>
                  <a:pt x="1940736" y="1405047"/>
                  <a:pt x="3049826" y="942548"/>
                  <a:pt x="3884734" y="183710"/>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BCC98-1580-4C28-8EDC-0F8AF5CA9843}"/>
              </a:ext>
            </a:extLst>
          </p:cNvPr>
          <p:cNvSpPr>
            <a:spLocks noGrp="1"/>
          </p:cNvSpPr>
          <p:nvPr>
            <p:ph type="ctrTitle"/>
          </p:nvPr>
        </p:nvSpPr>
        <p:spPr>
          <a:xfrm>
            <a:off x="3047997" y="2814638"/>
            <a:ext cx="9144000" cy="2387600"/>
          </a:xfrm>
        </p:spPr>
        <p:txBody>
          <a:bodyPr rIns="365760" anchor="b">
            <a:normAutofit/>
          </a:bodyPr>
          <a:lstStyle>
            <a:lvl1pPr algn="r">
              <a:defRPr sz="4800" b="1"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0EE19115-C742-440E-8A08-171CBD18FEF3}"/>
              </a:ext>
            </a:extLst>
          </p:cNvPr>
          <p:cNvSpPr>
            <a:spLocks noGrp="1"/>
          </p:cNvSpPr>
          <p:nvPr>
            <p:ph type="subTitle" idx="1"/>
          </p:nvPr>
        </p:nvSpPr>
        <p:spPr>
          <a:xfrm>
            <a:off x="3047997" y="5202238"/>
            <a:ext cx="9144000" cy="899846"/>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4707708-0653-4BFE-BDCB-7EDB4C08A37C}"/>
              </a:ext>
            </a:extLst>
          </p:cNvPr>
          <p:cNvSpPr>
            <a:spLocks noGrp="1"/>
          </p:cNvSpPr>
          <p:nvPr>
            <p:ph type="sldNum" sz="quarter" idx="12"/>
          </p:nvPr>
        </p:nvSpPr>
        <p:spPr/>
        <p:txBody>
          <a:bodyPr/>
          <a:lstStyle>
            <a:lvl1pPr>
              <a:defRPr>
                <a:solidFill>
                  <a:schemeClr val="bg1"/>
                </a:solidFill>
              </a:defRPr>
            </a:lvl1pPr>
          </a:lstStyle>
          <a:p>
            <a:fld id="{E505F7C3-4860-4DB0-A451-57EE24F2F70B}" type="slidenum">
              <a:rPr lang="en-US" smtClean="0"/>
              <a:pPr/>
              <a:t>‹#›</a:t>
            </a:fld>
            <a:endParaRPr lang="en-US"/>
          </a:p>
        </p:txBody>
      </p:sp>
    </p:spTree>
    <p:extLst>
      <p:ext uri="{BB962C8B-B14F-4D97-AF65-F5344CB8AC3E}">
        <p14:creationId xmlns:p14="http://schemas.microsoft.com/office/powerpoint/2010/main" val="246697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74A6-9ACF-48E9-94B2-A31C5D9D2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C8485-679C-4CBF-96E0-7B94ACE0FD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9C0E27-1D0F-4482-BEB4-7B35D1308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A8B8C-412F-4976-86BF-302698208513}"/>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6" name="Footer Placeholder 5">
            <a:extLst>
              <a:ext uri="{FF2B5EF4-FFF2-40B4-BE49-F238E27FC236}">
                <a16:creationId xmlns:a16="http://schemas.microsoft.com/office/drawing/2014/main" id="{08285394-D95D-4871-B12A-BAB69CEA1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58251-DB04-4CC3-8D3F-72EFC2D5F12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678192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A641-9EB4-47B3-96C0-8C6296E963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135125-47C4-4402-8ECD-A77221001D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B04F91-84C2-4779-B493-9A846A0B9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BC727-52D8-44D1-9315-E16DC5F804F8}"/>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6" name="Footer Placeholder 5">
            <a:extLst>
              <a:ext uri="{FF2B5EF4-FFF2-40B4-BE49-F238E27FC236}">
                <a16:creationId xmlns:a16="http://schemas.microsoft.com/office/drawing/2014/main" id="{87C021E5-8C17-46A9-941A-D3D45533A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2FAE64-06A5-4DE1-81C2-B4718D5572B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1301897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7C73-0918-49E5-B934-2FDB3935F4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1601DD-4B31-4C85-8BF4-8E25AA335C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922BC-0AD6-44A3-B05F-C1991EE0A086}"/>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5" name="Footer Placeholder 4">
            <a:extLst>
              <a:ext uri="{FF2B5EF4-FFF2-40B4-BE49-F238E27FC236}">
                <a16:creationId xmlns:a16="http://schemas.microsoft.com/office/drawing/2014/main" id="{2B2A789E-B678-4E09-BDB1-7B16B525A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71187-E69A-4C50-93EC-72399E5367E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839301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16490-53E5-4B7C-B69A-D1843F524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64891A-25FC-4192-AC93-F8C596742C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15203-0495-4DDC-A983-D66926B49854}"/>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5" name="Footer Placeholder 4">
            <a:extLst>
              <a:ext uri="{FF2B5EF4-FFF2-40B4-BE49-F238E27FC236}">
                <a16:creationId xmlns:a16="http://schemas.microsoft.com/office/drawing/2014/main" id="{3A300432-3913-4AEC-96D5-1119D47A7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639B-5ED7-488C-9414-EABF4BC85B3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319904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dirty="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271217" y="6121399"/>
            <a:ext cx="3649589" cy="369332"/>
          </a:xfrm>
          <a:prstGeom prst="rect">
            <a:avLst/>
          </a:prstGeom>
          <a:noFill/>
        </p:spPr>
        <p:txBody>
          <a:bodyPr wrap="none" rtlCol="0" anchor="ctr">
            <a:spAutoFit/>
          </a:bodyPr>
          <a:lstStyle/>
          <a:p>
            <a:pPr algn="ctr"/>
            <a:r>
              <a:rPr lang="en-US" sz="1800" dirty="0">
                <a:solidFill>
                  <a:srgbClr val="A5CD00"/>
                </a:solidFill>
              </a:rPr>
              <a:t>T</a:t>
            </a:r>
            <a:r>
              <a:rPr lang="en-US" sz="1800" baseline="0" dirty="0">
                <a:solidFill>
                  <a:srgbClr val="A5CD00"/>
                </a:solidFill>
              </a:rPr>
              <a:t>he free </a:t>
            </a:r>
            <a:r>
              <a:rPr lang="en-US" sz="1800" baseline="0">
                <a:solidFill>
                  <a:srgbClr val="A5CD00"/>
                </a:solidFill>
              </a:rPr>
              <a:t>PowerPoint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1204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838200"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45126" y="-241"/>
            <a:ext cx="12146874"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57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838200" y="15958"/>
            <a:ext cx="1135380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3047997" y="1018598"/>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01017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838200"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45126" y="-241"/>
            <a:ext cx="12146874"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9E9C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838200" y="15958"/>
            <a:ext cx="1135380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3047997" y="1018598"/>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31162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838200"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45126" y="-241"/>
            <a:ext cx="12146874"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838200" y="15958"/>
            <a:ext cx="1135380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3047997" y="1018598"/>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3058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04AC-9159-4934-8481-28CFB4B454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6811C-389E-4C9A-9545-FD7B79A7D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122F26-D929-4224-B7D5-F9CC419EAC0A}"/>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5" name="Footer Placeholder 4">
            <a:extLst>
              <a:ext uri="{FF2B5EF4-FFF2-40B4-BE49-F238E27FC236}">
                <a16:creationId xmlns:a16="http://schemas.microsoft.com/office/drawing/2014/main" id="{F0CEDAD2-3D9E-4B72-AB17-C033F18AF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586D7-6C7E-4A29-AFAD-F8AF921E5ED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29387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26FE-2A1A-42E8-8EB8-E8C2F1FF1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A07FC-5F80-4767-A8D4-75E008AE6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CEDFBF-95C8-482A-B30A-04986A025D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208A8-1524-4742-BDE9-246AD4B9361A}"/>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6" name="Footer Placeholder 5">
            <a:extLst>
              <a:ext uri="{FF2B5EF4-FFF2-40B4-BE49-F238E27FC236}">
                <a16:creationId xmlns:a16="http://schemas.microsoft.com/office/drawing/2014/main" id="{CDB00CFF-B864-4717-99A5-43C9EA075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F6820-5E3F-49A9-8E44-8ECF083F6627}"/>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28491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783B-03A0-409F-8573-D57329B5F5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CB7087-5633-49FA-8485-A981586BC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79E2C-033B-4FBA-A3E2-A445B074AB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9FFF85-E5C7-4BEE-B6C4-60A80C3B6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009E7-C5BE-40E0-9D13-EBAA5DE9AC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01D6F-9B4A-4DA8-874F-D47E161CEACE}"/>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8" name="Footer Placeholder 7">
            <a:extLst>
              <a:ext uri="{FF2B5EF4-FFF2-40B4-BE49-F238E27FC236}">
                <a16:creationId xmlns:a16="http://schemas.microsoft.com/office/drawing/2014/main" id="{DA8F3727-9126-450C-9166-FA163FBC6F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9D302A-A571-4F55-8B61-EA8AB97E626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19641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D749-FDF9-4F94-A421-8EABE30929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264008-8BD8-4542-8DFA-D33857B3EE77}"/>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4" name="Footer Placeholder 3">
            <a:extLst>
              <a:ext uri="{FF2B5EF4-FFF2-40B4-BE49-F238E27FC236}">
                <a16:creationId xmlns:a16="http://schemas.microsoft.com/office/drawing/2014/main" id="{E8B89E25-02BB-4E6D-A193-F5D306FAB9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8C2355-36B6-4F9E-BA79-5CA5E9C4EC0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02914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1EAFB-B6A5-4380-9C39-01D3761D34D0}"/>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3" name="Footer Placeholder 2">
            <a:extLst>
              <a:ext uri="{FF2B5EF4-FFF2-40B4-BE49-F238E27FC236}">
                <a16:creationId xmlns:a16="http://schemas.microsoft.com/office/drawing/2014/main" id="{D7585C40-FDBA-43C0-90CF-DDBB124AF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D6155-F780-4D68-868D-D48E5912A65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60966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4E5A5-FAF5-42E9-A705-A2830C622C10}"/>
              </a:ext>
            </a:extLst>
          </p:cNvPr>
          <p:cNvSpPr>
            <a:spLocks noGrp="1"/>
          </p:cNvSpPr>
          <p:nvPr>
            <p:ph type="title"/>
          </p:nvPr>
        </p:nvSpPr>
        <p:spPr>
          <a:xfrm>
            <a:off x="838200" y="365125"/>
            <a:ext cx="10515600" cy="1325563"/>
          </a:xfrm>
          <a:prstGeom prst="rect">
            <a:avLst/>
          </a:prstGeom>
        </p:spPr>
        <p:txBody>
          <a:bodyPr vert="horz" lIns="91440" tIns="45720" rIns="365760" bIns="45720" rtlCol="0" anchor="b">
            <a:normAutofit/>
          </a:bodyPr>
          <a:lstStyle/>
          <a:p>
            <a:pPr lvl="0" algn="r"/>
            <a:r>
              <a:rPr lang="en-US"/>
              <a:t>Click to edit Master title style</a:t>
            </a:r>
          </a:p>
        </p:txBody>
      </p:sp>
      <p:sp>
        <p:nvSpPr>
          <p:cNvPr id="3" name="Text Placeholder 2">
            <a:extLst>
              <a:ext uri="{FF2B5EF4-FFF2-40B4-BE49-F238E27FC236}">
                <a16:creationId xmlns:a16="http://schemas.microsoft.com/office/drawing/2014/main" id="{78FE322A-EE1B-4EA9-BECD-220E5044D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786965-5A0F-4C0C-9415-32EBA327B7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8FEC338F-E89C-43B8-B0CB-A1D888EA86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360A7CEF-ACB9-4347-8B7A-F5C824194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57921"/>
                </a:solidFill>
              </a:defRPr>
            </a:lvl1pPr>
          </a:lstStyle>
          <a:p>
            <a:fld id="{E505F7C3-4860-4DB0-A451-57EE24F2F70B}" type="slidenum">
              <a:rPr lang="en-US" smtClean="0"/>
              <a:pPr/>
              <a:t>‹#›</a:t>
            </a:fld>
            <a:endParaRPr lang="en-US"/>
          </a:p>
        </p:txBody>
      </p:sp>
    </p:spTree>
    <p:extLst>
      <p:ext uri="{BB962C8B-B14F-4D97-AF65-F5344CB8AC3E}">
        <p14:creationId xmlns:p14="http://schemas.microsoft.com/office/powerpoint/2010/main" val="4247188317"/>
      </p:ext>
    </p:extLst>
  </p:cSld>
  <p:clrMap bg1="lt1" tx1="dk1" bg2="lt2" tx2="dk2" accent1="accent1" accent2="accent2" accent3="accent3" accent4="accent4" accent5="accent5" accent6="accent6" hlink="hlink" folHlink="folHlink"/>
  <p:sldLayoutIdLst>
    <p:sldLayoutId id="2147483771" r:id="rId1"/>
    <p:sldLayoutId id="2147483761" r:id="rId2"/>
    <p:sldLayoutId id="2147483772" r:id="rId3"/>
    <p:sldLayoutId id="2147483773"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l" defTabSz="914400" rtl="0" eaLnBrk="1" latinLnBrk="0" hangingPunct="1">
        <a:lnSpc>
          <a:spcPct val="90000"/>
        </a:lnSpc>
        <a:spcBef>
          <a:spcPct val="0"/>
        </a:spcBef>
        <a:buNone/>
        <a:defRPr lang="en-US" sz="4800" b="1" kern="1200" cap="all" baseline="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00"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tiff"/><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tiff"/><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3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3.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56.tiff"/><Relationship Id="rId4" Type="http://schemas.openxmlformats.org/officeDocument/2006/relationships/image" Target="../media/image55.tif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tif"/><Relationship Id="rId4" Type="http://schemas.openxmlformats.org/officeDocument/2006/relationships/image" Target="../media/image12.tif"/></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8" Type="http://schemas.openxmlformats.org/officeDocument/2006/relationships/hyperlink" Target="https://youtu.be/drAQxV4iC-s" TargetMode="External"/><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hyperlink" Target="https://youtu.be/B11k_hAJekY" TargetMode="External"/><Relationship Id="rId11" Type="http://schemas.openxmlformats.org/officeDocument/2006/relationships/image" Target="../media/image109.png"/><Relationship Id="rId5" Type="http://schemas.openxmlformats.org/officeDocument/2006/relationships/image" Target="../media/image106.png"/><Relationship Id="rId10" Type="http://schemas.openxmlformats.org/officeDocument/2006/relationships/hyperlink" Target="https://youtu.be/b6PHCw544p4" TargetMode="External"/><Relationship Id="rId4" Type="http://schemas.openxmlformats.org/officeDocument/2006/relationships/hyperlink" Target="https://youtu.be/Rf5RmheE71g" TargetMode="External"/><Relationship Id="rId9" Type="http://schemas.openxmlformats.org/officeDocument/2006/relationships/image" Target="../media/image108.png"/></Relationships>
</file>

<file path=ppt/slides/_rels/slide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Rețele</a:t>
            </a:r>
            <a:r>
              <a:rPr lang="en-US" dirty="0"/>
              <a:t> de </a:t>
            </a:r>
            <a:r>
              <a:rPr lang="en-US" dirty="0" err="1"/>
              <a:t>calculatoare</a:t>
            </a:r>
            <a:endParaRPr lang="en-US" dirty="0"/>
          </a:p>
        </p:txBody>
      </p:sp>
      <p:sp>
        <p:nvSpPr>
          <p:cNvPr id="6" name="Subtitle 5"/>
          <p:cNvSpPr>
            <a:spLocks noGrp="1"/>
          </p:cNvSpPr>
          <p:nvPr>
            <p:ph type="subTitle" idx="1"/>
          </p:nvPr>
        </p:nvSpPr>
        <p:spPr/>
        <p:txBody>
          <a:bodyPr/>
          <a:lstStyle/>
          <a:p>
            <a:r>
              <a:rPr lang="en-US" dirty="0" err="1"/>
              <a:t>Nivelul</a:t>
            </a:r>
            <a:r>
              <a:rPr lang="en-US" dirty="0"/>
              <a:t> </a:t>
            </a:r>
            <a:r>
              <a:rPr lang="en-US" dirty="0" err="1"/>
              <a:t>aplicație</a:t>
            </a:r>
            <a:r>
              <a:rPr lang="en-US"/>
              <a:t>: Resurse</a:t>
            </a:r>
            <a:r>
              <a:rPr lang="en-US" dirty="0"/>
              <a:t> REST </a:t>
            </a:r>
            <a:r>
              <a:rPr lang="en-US" dirty="0" err="1"/>
              <a:t>și</a:t>
            </a:r>
            <a:r>
              <a:rPr lang="en-US" dirty="0"/>
              <a:t> </a:t>
            </a:r>
            <a:r>
              <a:rPr lang="en-US" dirty="0" err="1"/>
              <a:t>Servicii</a:t>
            </a:r>
            <a:r>
              <a:rPr lang="en-US" dirty="0"/>
              <a:t> Web XML</a:t>
            </a:r>
          </a:p>
        </p:txBody>
      </p:sp>
      <p:sp>
        <p:nvSpPr>
          <p:cNvPr id="9" name="Freeform: Shape 8">
            <a:extLst>
              <a:ext uri="{FF2B5EF4-FFF2-40B4-BE49-F238E27FC236}">
                <a16:creationId xmlns:a16="http://schemas.microsoft.com/office/drawing/2014/main" id="{2ECEEFAB-8007-4E30-80A1-6265CA3AF86A}"/>
              </a:ext>
            </a:extLst>
          </p:cNvPr>
          <p:cNvSpPr/>
          <p:nvPr/>
        </p:nvSpPr>
        <p:spPr>
          <a:xfrm>
            <a:off x="3" y="2802836"/>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57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250DA162-CF55-4AD8-B7A6-B7A2DF5DF52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4008" b="24008"/>
          <a:stretch>
            <a:fillRect/>
          </a:stretch>
        </p:blipFill>
        <p:spPr/>
      </p:pic>
      <p:pic>
        <p:nvPicPr>
          <p:cNvPr id="2" name="Picture 1">
            <a:extLst>
              <a:ext uri="{FF2B5EF4-FFF2-40B4-BE49-F238E27FC236}">
                <a16:creationId xmlns:a16="http://schemas.microsoft.com/office/drawing/2014/main" id="{839CE17C-B58E-766D-CF29-F33620684C4F}"/>
              </a:ext>
            </a:extLst>
          </p:cNvPr>
          <p:cNvPicPr>
            <a:picLocks noChangeAspect="1"/>
          </p:cNvPicPr>
          <p:nvPr/>
        </p:nvPicPr>
        <p:blipFill>
          <a:blip r:embed="rId4" cstate="print"/>
          <a:stretch>
            <a:fillRect/>
          </a:stretch>
        </p:blipFill>
        <p:spPr>
          <a:xfrm>
            <a:off x="186531" y="3777247"/>
            <a:ext cx="2674939" cy="2676525"/>
          </a:xfrm>
          <a:prstGeom prst="rect">
            <a:avLst/>
          </a:prstGeom>
          <a:ln>
            <a:noFill/>
          </a:ln>
          <a:effectLst>
            <a:outerShdw blurRad="292100" dist="139700" dir="2700000" algn="tl" rotWithShape="0">
              <a:srgbClr val="333333">
                <a:alpha val="65000"/>
              </a:srgbClr>
            </a:outerShdw>
          </a:effectLst>
        </p:spPr>
      </p:pic>
      <p:pic>
        <p:nvPicPr>
          <p:cNvPr id="3" name="Picture 14" descr="Feather PNG Vector PSD Clipart with Transparent Background Photo for Free  Download: 1000+ Free Download Vector, Image, PNG, PSD Files">
            <a:extLst>
              <a:ext uri="{FF2B5EF4-FFF2-40B4-BE49-F238E27FC236}">
                <a16:creationId xmlns:a16="http://schemas.microsoft.com/office/drawing/2014/main" id="{F11C43CC-0C75-76F5-7071-22822DD7F8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573" y="5418704"/>
            <a:ext cx="1628853" cy="12216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5" descr="http://dice.ase.ro/wp-content/themes/twentyeleven-xili/images/dice.png">
            <a:extLst>
              <a:ext uri="{FF2B5EF4-FFF2-40B4-BE49-F238E27FC236}">
                <a16:creationId xmlns:a16="http://schemas.microsoft.com/office/drawing/2014/main" id="{8E06ECE3-5281-3A03-408A-B1450FD34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779975">
            <a:off x="6614994" y="2055588"/>
            <a:ext cx="1657870" cy="132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ubtitle 5">
            <a:extLst>
              <a:ext uri="{FF2B5EF4-FFF2-40B4-BE49-F238E27FC236}">
                <a16:creationId xmlns:a16="http://schemas.microsoft.com/office/drawing/2014/main" id="{254E740E-778F-0C9D-A62C-5DABA4B2935A}"/>
              </a:ext>
            </a:extLst>
          </p:cNvPr>
          <p:cNvSpPr txBox="1">
            <a:spLocks/>
          </p:cNvSpPr>
          <p:nvPr/>
        </p:nvSpPr>
        <p:spPr>
          <a:xfrm>
            <a:off x="3263771" y="6356652"/>
            <a:ext cx="9144000" cy="501348"/>
          </a:xfrm>
          <a:prstGeom prst="rect">
            <a:avLst/>
          </a:prstGeom>
        </p:spPr>
        <p:txBody>
          <a:bodyPr vert="horz" lIns="91440" tIns="45720" rIns="36576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Iulian Ilie-</a:t>
            </a:r>
            <a:r>
              <a:rPr lang="en-US" dirty="0" err="1"/>
              <a:t>Némedi</a:t>
            </a:r>
            <a:endParaRPr lang="en-US" dirty="0"/>
          </a:p>
        </p:txBody>
      </p:sp>
      <p:sp>
        <p:nvSpPr>
          <p:cNvPr id="10" name="Rectangle 9">
            <a:extLst>
              <a:ext uri="{FF2B5EF4-FFF2-40B4-BE49-F238E27FC236}">
                <a16:creationId xmlns:a16="http://schemas.microsoft.com/office/drawing/2014/main" id="{33E8D489-2534-2304-A081-8548B9FBA911}"/>
              </a:ext>
            </a:extLst>
          </p:cNvPr>
          <p:cNvSpPr/>
          <p:nvPr/>
        </p:nvSpPr>
        <p:spPr>
          <a:xfrm rot="19159443">
            <a:off x="175079" y="1313747"/>
            <a:ext cx="4646208" cy="523220"/>
          </a:xfrm>
          <a:prstGeom prst="rect">
            <a:avLst/>
          </a:prstGeom>
          <a:noFill/>
        </p:spPr>
        <p:txBody>
          <a:bodyPr wrap="none" lIns="91440" tIns="45720" rIns="91440" bIns="45720">
            <a:spAutoFit/>
          </a:bodyPr>
          <a:lstStyle/>
          <a:p>
            <a:pPr algn="ct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Academia de </a:t>
            </a:r>
            <a:r>
              <a:rPr lang="en-US" sz="2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Studii</a:t>
            </a: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2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Economice</a:t>
            </a:r>
            <a:endPar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92598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Proiectarea</a:t>
            </a:r>
            <a:r>
              <a:rPr lang="en-US" dirty="0"/>
              <a:t> </a:t>
            </a:r>
            <a:r>
              <a:rPr lang="en-US" dirty="0" err="1"/>
              <a:t>resurselor</a:t>
            </a:r>
            <a:r>
              <a:rPr lang="en-US" dirty="0"/>
              <a:t> REST</a:t>
            </a:r>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rmAutofit/>
          </a:bodyPr>
          <a:lstStyle/>
          <a:p>
            <a:r>
              <a:rPr lang="en-US" sz="3800" dirty="0"/>
              <a:t>Trebuie </a:t>
            </a:r>
            <a:r>
              <a:rPr lang="en-US" sz="3800" dirty="0" err="1"/>
              <a:t>să</a:t>
            </a:r>
            <a:r>
              <a:rPr lang="en-US" sz="3800" dirty="0"/>
              <a:t> </a:t>
            </a:r>
            <a:r>
              <a:rPr lang="en-US" sz="3800" dirty="0" err="1"/>
              <a:t>răspundă</a:t>
            </a:r>
            <a:r>
              <a:rPr lang="en-US" sz="3800" dirty="0"/>
              <a:t> la </a:t>
            </a:r>
            <a:r>
              <a:rPr lang="en-US" sz="3800" dirty="0" err="1"/>
              <a:t>următoarele</a:t>
            </a:r>
            <a:r>
              <a:rPr lang="en-US" sz="3800" dirty="0"/>
              <a:t> </a:t>
            </a:r>
            <a:r>
              <a:rPr lang="en-US" sz="3800" dirty="0" err="1"/>
              <a:t>întrebări</a:t>
            </a:r>
            <a:r>
              <a:rPr lang="en-US" sz="3800" dirty="0"/>
              <a:t>:</a:t>
            </a:r>
          </a:p>
          <a:p>
            <a:pPr lvl="1"/>
            <a:r>
              <a:rPr lang="en-US" sz="3600" dirty="0"/>
              <a:t>Care sunt </a:t>
            </a:r>
            <a:r>
              <a:rPr lang="en-US" sz="3600" dirty="0" err="1"/>
              <a:t>adresele</a:t>
            </a:r>
            <a:r>
              <a:rPr lang="en-US" sz="3600" dirty="0"/>
              <a:t> URL care </a:t>
            </a:r>
            <a:r>
              <a:rPr lang="en-US" sz="3600" dirty="0" err="1"/>
              <a:t>identifică</a:t>
            </a:r>
            <a:r>
              <a:rPr lang="en-US" sz="3600" dirty="0"/>
              <a:t> </a:t>
            </a:r>
            <a:r>
              <a:rPr lang="en-US" sz="3600" dirty="0" err="1"/>
              <a:t>resursele</a:t>
            </a:r>
            <a:r>
              <a:rPr lang="en-US" sz="3600" dirty="0"/>
              <a:t>? </a:t>
            </a:r>
            <a:br>
              <a:rPr lang="en-US" sz="3600" dirty="0"/>
            </a:br>
            <a:r>
              <a:rPr lang="en-US" sz="3600" dirty="0"/>
              <a:t>(Care sunt </a:t>
            </a:r>
            <a:r>
              <a:rPr lang="en-US" sz="3600" dirty="0" err="1"/>
              <a:t>resursele</a:t>
            </a:r>
            <a:r>
              <a:rPr lang="en-US" sz="3600" dirty="0"/>
              <a:t> </a:t>
            </a:r>
            <a:r>
              <a:rPr lang="en-US" sz="3600" dirty="0" err="1"/>
              <a:t>folosite</a:t>
            </a:r>
            <a:r>
              <a:rPr lang="en-US" sz="3600" dirty="0"/>
              <a:t> </a:t>
            </a:r>
            <a:r>
              <a:rPr lang="en-US" sz="3600" dirty="0" err="1"/>
              <a:t>în</a:t>
            </a:r>
            <a:r>
              <a:rPr lang="en-US" sz="3600" dirty="0"/>
              <a:t> </a:t>
            </a:r>
            <a:r>
              <a:rPr lang="en-US" sz="3600" dirty="0" err="1"/>
              <a:t>aplicație</a:t>
            </a:r>
            <a:r>
              <a:rPr lang="en-US" sz="3600" dirty="0"/>
              <a:t>?)</a:t>
            </a:r>
          </a:p>
          <a:p>
            <a:pPr lvl="1"/>
            <a:r>
              <a:rPr lang="en-US" sz="3600" dirty="0"/>
              <a:t>Ce </a:t>
            </a:r>
            <a:r>
              <a:rPr lang="en-US" sz="3600" dirty="0" err="1"/>
              <a:t>formă</a:t>
            </a:r>
            <a:r>
              <a:rPr lang="en-US" sz="3600" dirty="0"/>
              <a:t> / </a:t>
            </a:r>
            <a:r>
              <a:rPr lang="en-US" sz="3600" dirty="0" err="1"/>
              <a:t>forme</a:t>
            </a:r>
            <a:r>
              <a:rPr lang="en-US" sz="3600" dirty="0"/>
              <a:t> de </a:t>
            </a:r>
            <a:r>
              <a:rPr lang="en-US" sz="3600" dirty="0" err="1"/>
              <a:t>reprezentare</a:t>
            </a:r>
            <a:r>
              <a:rPr lang="en-US" sz="3600" dirty="0"/>
              <a:t> </a:t>
            </a:r>
            <a:r>
              <a:rPr lang="en-US" sz="3600" dirty="0" err="1"/>
              <a:t>vor</a:t>
            </a:r>
            <a:r>
              <a:rPr lang="en-US" sz="3600" dirty="0"/>
              <a:t> </a:t>
            </a:r>
            <a:r>
              <a:rPr lang="en-US" sz="3600" dirty="0" err="1"/>
              <a:t>avea</a:t>
            </a:r>
            <a:r>
              <a:rPr lang="en-US" sz="3600" dirty="0"/>
              <a:t> </a:t>
            </a:r>
            <a:r>
              <a:rPr lang="en-US" sz="3600" dirty="0" err="1"/>
              <a:t>resursele</a:t>
            </a:r>
            <a:r>
              <a:rPr lang="en-US" sz="3600" dirty="0"/>
              <a:t>?</a:t>
            </a:r>
          </a:p>
          <a:p>
            <a:pPr lvl="1"/>
            <a:r>
              <a:rPr lang="en-US" sz="3600" dirty="0"/>
              <a:t>Ce </a:t>
            </a:r>
            <a:r>
              <a:rPr lang="en-US" sz="3600" dirty="0" err="1"/>
              <a:t>acțiuni</a:t>
            </a:r>
            <a:r>
              <a:rPr lang="en-US" sz="3600" dirty="0"/>
              <a:t> HTTP </a:t>
            </a:r>
            <a:r>
              <a:rPr lang="en-US" sz="3600" dirty="0" err="1"/>
              <a:t>vor</a:t>
            </a:r>
            <a:r>
              <a:rPr lang="en-US" sz="3600" dirty="0"/>
              <a:t> fi </a:t>
            </a:r>
            <a:r>
              <a:rPr lang="en-US" sz="3600" dirty="0" err="1"/>
              <a:t>suportate</a:t>
            </a:r>
            <a:r>
              <a:rPr lang="en-US" sz="3600" dirty="0"/>
              <a:t> de </a:t>
            </a:r>
            <a:r>
              <a:rPr lang="en-US" sz="3600" dirty="0" err="1"/>
              <a:t>fiecare</a:t>
            </a:r>
            <a:r>
              <a:rPr lang="en-US" sz="3600" dirty="0"/>
              <a:t> </a:t>
            </a:r>
            <a:r>
              <a:rPr lang="en-US" sz="3600" dirty="0" err="1"/>
              <a:t>resursă</a:t>
            </a:r>
            <a:r>
              <a:rPr lang="en-US" sz="3600" dirty="0"/>
              <a:t>?</a:t>
            </a:r>
          </a:p>
          <a:p>
            <a:pPr lvl="1"/>
            <a:r>
              <a:rPr lang="en-US" sz="3600" dirty="0"/>
              <a:t>Ce status </a:t>
            </a:r>
            <a:r>
              <a:rPr lang="en-US" sz="3600" dirty="0" err="1"/>
              <a:t>coduri</a:t>
            </a:r>
            <a:r>
              <a:rPr lang="en-US" sz="3600" dirty="0"/>
              <a:t> </a:t>
            </a:r>
            <a:r>
              <a:rPr lang="en-US" sz="3600" dirty="0" err="1"/>
              <a:t>trebuiesc</a:t>
            </a:r>
            <a:r>
              <a:rPr lang="en-US" sz="3600" dirty="0"/>
              <a:t> </a:t>
            </a:r>
            <a:r>
              <a:rPr lang="en-US" sz="3600" dirty="0" err="1"/>
              <a:t>întoarse</a:t>
            </a:r>
            <a:r>
              <a:rPr lang="en-US" sz="3600" dirty="0"/>
              <a:t> de </a:t>
            </a:r>
            <a:r>
              <a:rPr lang="en-US" sz="3600" dirty="0" err="1"/>
              <a:t>fiecare</a:t>
            </a:r>
            <a:r>
              <a:rPr lang="en-US" sz="3600" dirty="0"/>
              <a:t> </a:t>
            </a:r>
            <a:r>
              <a:rPr lang="en-US" sz="3600" dirty="0" err="1"/>
              <a:t>acțiune</a:t>
            </a:r>
            <a:r>
              <a:rPr lang="en-US" sz="3600" dirty="0"/>
              <a:t>?</a:t>
            </a:r>
          </a:p>
        </p:txBody>
      </p:sp>
    </p:spTree>
    <p:extLst>
      <p:ext uri="{BB962C8B-B14F-4D97-AF65-F5344CB8AC3E}">
        <p14:creationId xmlns:p14="http://schemas.microsoft.com/office/powerpoint/2010/main" val="19109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Principiile arhitecturilor</a:t>
            </a:r>
            <a:br>
              <a:rPr lang="ro-RO" dirty="0"/>
            </a:br>
            <a:r>
              <a:rPr lang="ro-RO" dirty="0"/>
              <a:t>orientate pe resurse</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ro-RO" sz="3200" dirty="0"/>
              <a:t>Adresabilitate: orice resursă trebuie să fie disponibilă la un URL;</a:t>
            </a:r>
            <a:endParaRPr lang="en-US" sz="3200" dirty="0"/>
          </a:p>
          <a:p>
            <a:r>
              <a:rPr lang="ro-RO" sz="3200" dirty="0"/>
              <a:t>Fără stare</a:t>
            </a:r>
            <a:r>
              <a:rPr lang="en-US" sz="3200" dirty="0"/>
              <a:t>:</a:t>
            </a:r>
          </a:p>
          <a:p>
            <a:pPr lvl="1"/>
            <a:r>
              <a:rPr lang="ro-RO" sz="3000" dirty="0"/>
              <a:t>Nu să păstrează starea între mai multe apeluri REST;</a:t>
            </a:r>
            <a:endParaRPr lang="en-US" sz="3000" dirty="0"/>
          </a:p>
          <a:p>
            <a:pPr lvl="1"/>
            <a:r>
              <a:rPr lang="ro-RO" sz="3000" dirty="0"/>
              <a:t>Simplifică proiectarea și dezvoltarea arhitecturilor scalabile.</a:t>
            </a:r>
            <a:endParaRPr lang="en-US" sz="3000" dirty="0"/>
          </a:p>
          <a:p>
            <a:r>
              <a:rPr lang="ro-RO" sz="3200" dirty="0"/>
              <a:t>Conectivitate</a:t>
            </a:r>
            <a:r>
              <a:rPr lang="en-US" sz="3200" dirty="0"/>
              <a:t>:</a:t>
            </a:r>
          </a:p>
          <a:p>
            <a:pPr lvl="1"/>
            <a:r>
              <a:rPr lang="ro-RO" sz="3000" dirty="0"/>
              <a:t>Resursele trebuie să fie conectate între ele pentru a fi ușor de descoperit.</a:t>
            </a:r>
            <a:endParaRPr lang="en-US" sz="3000" dirty="0"/>
          </a:p>
          <a:p>
            <a:r>
              <a:rPr lang="ro-RO" sz="3200" dirty="0"/>
              <a:t>Manipulare uniformă</a:t>
            </a:r>
            <a:r>
              <a:rPr lang="en-US" sz="3200" dirty="0"/>
              <a:t>:</a:t>
            </a:r>
          </a:p>
          <a:p>
            <a:pPr lvl="1"/>
            <a:r>
              <a:rPr lang="ro-RO" sz="3000" dirty="0"/>
              <a:t>Același set de operații aplicabile tuturor resurselor dintr-o categorie</a:t>
            </a:r>
            <a:r>
              <a:rPr lang="en-US" sz="3000" dirty="0"/>
              <a:t>.</a:t>
            </a:r>
          </a:p>
        </p:txBody>
      </p:sp>
    </p:spTree>
    <p:extLst>
      <p:ext uri="{BB962C8B-B14F-4D97-AF65-F5344CB8AC3E}">
        <p14:creationId xmlns:p14="http://schemas.microsoft.com/office/powerpoint/2010/main" val="345420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Interfață</a:t>
            </a:r>
            <a:r>
              <a:rPr lang="en-US" dirty="0"/>
              <a:t> </a:t>
            </a:r>
            <a:r>
              <a:rPr lang="en-US" dirty="0" err="1"/>
              <a:t>uniformă</a:t>
            </a:r>
            <a:r>
              <a:rPr lang="en-US" dirty="0"/>
              <a:t> de </a:t>
            </a:r>
            <a:r>
              <a:rPr lang="en-US" dirty="0" err="1"/>
              <a:t>operații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566250"/>
            <a:ext cx="11819684" cy="5291750"/>
          </a:xfrm>
        </p:spPr>
        <p:txBody>
          <a:bodyPr>
            <a:noAutofit/>
          </a:bodyPr>
          <a:lstStyle/>
          <a:p>
            <a:r>
              <a:rPr lang="en-US" dirty="0" err="1"/>
              <a:t>Metode</a:t>
            </a:r>
            <a:r>
              <a:rPr lang="en-US" dirty="0"/>
              <a:t> HTTP</a:t>
            </a:r>
            <a:r>
              <a:rPr lang="ro-RO" dirty="0"/>
              <a:t>:</a:t>
            </a:r>
            <a:endParaRPr lang="en-US" dirty="0"/>
          </a:p>
          <a:p>
            <a:endParaRPr lang="en-US" dirty="0"/>
          </a:p>
          <a:p>
            <a:endParaRPr lang="en-US" dirty="0"/>
          </a:p>
          <a:p>
            <a:endParaRPr lang="en-US" dirty="0"/>
          </a:p>
          <a:p>
            <a:endParaRPr lang="en-US" dirty="0"/>
          </a:p>
          <a:p>
            <a:endParaRPr lang="en-US" dirty="0"/>
          </a:p>
          <a:p>
            <a:r>
              <a:rPr lang="en-US" dirty="0" err="1"/>
              <a:t>Antete</a:t>
            </a:r>
            <a:r>
              <a:rPr lang="en-US" dirty="0"/>
              <a:t> HTTP:</a:t>
            </a:r>
          </a:p>
          <a:p>
            <a:pPr lvl="1"/>
            <a:r>
              <a:rPr lang="en-US" dirty="0"/>
              <a:t>Content-Type, Accept, Location.</a:t>
            </a:r>
          </a:p>
          <a:p>
            <a:pPr lvl="1"/>
            <a:r>
              <a:rPr lang="en-US" dirty="0"/>
              <a:t>Last-Modified, Cache-Control, </a:t>
            </a:r>
            <a:r>
              <a:rPr lang="en-US" dirty="0" err="1"/>
              <a:t>Etag</a:t>
            </a:r>
            <a:r>
              <a:rPr lang="en-US" dirty="0"/>
              <a:t>, … (pentru caching).</a:t>
            </a:r>
          </a:p>
          <a:p>
            <a:endParaRPr lang="en-US" dirty="0"/>
          </a:p>
        </p:txBody>
      </p:sp>
      <p:graphicFrame>
        <p:nvGraphicFramePr>
          <p:cNvPr id="3" name="Table 2">
            <a:extLst>
              <a:ext uri="{FF2B5EF4-FFF2-40B4-BE49-F238E27FC236}">
                <a16:creationId xmlns:a16="http://schemas.microsoft.com/office/drawing/2014/main" id="{D0C92E73-37EE-5E5D-A02C-994B35A13382}"/>
              </a:ext>
            </a:extLst>
          </p:cNvPr>
          <p:cNvGraphicFramePr>
            <a:graphicFrameLocks noGrp="1"/>
          </p:cNvGraphicFramePr>
          <p:nvPr>
            <p:extLst>
              <p:ext uri="{D42A27DB-BD31-4B8C-83A1-F6EECF244321}">
                <p14:modId xmlns:p14="http://schemas.microsoft.com/office/powerpoint/2010/main" val="4159720294"/>
              </p:ext>
            </p:extLst>
          </p:nvPr>
        </p:nvGraphicFramePr>
        <p:xfrm>
          <a:off x="499540" y="2178565"/>
          <a:ext cx="8074092" cy="2895600"/>
        </p:xfrm>
        <a:graphic>
          <a:graphicData uri="http://schemas.openxmlformats.org/drawingml/2006/table">
            <a:tbl>
              <a:tblPr bandRow="1">
                <a:effectLst>
                  <a:outerShdw blurRad="50800" dist="38100" dir="5400000" algn="t" rotWithShape="0">
                    <a:prstClr val="black">
                      <a:alpha val="40000"/>
                    </a:prstClr>
                  </a:outerShdw>
                </a:effectLst>
                <a:tableStyleId>{D27102A9-8310-4765-A935-A1911B00CA55}</a:tableStyleId>
              </a:tblPr>
              <a:tblGrid>
                <a:gridCol w="1386263">
                  <a:extLst>
                    <a:ext uri="{9D8B030D-6E8A-4147-A177-3AD203B41FA5}">
                      <a16:colId xmlns:a16="http://schemas.microsoft.com/office/drawing/2014/main" val="3336660829"/>
                    </a:ext>
                  </a:extLst>
                </a:gridCol>
                <a:gridCol w="1916615">
                  <a:extLst>
                    <a:ext uri="{9D8B030D-6E8A-4147-A177-3AD203B41FA5}">
                      <a16:colId xmlns:a16="http://schemas.microsoft.com/office/drawing/2014/main" val="2050107029"/>
                    </a:ext>
                  </a:extLst>
                </a:gridCol>
                <a:gridCol w="3064390">
                  <a:extLst>
                    <a:ext uri="{9D8B030D-6E8A-4147-A177-3AD203B41FA5}">
                      <a16:colId xmlns:a16="http://schemas.microsoft.com/office/drawing/2014/main" val="326155297"/>
                    </a:ext>
                  </a:extLst>
                </a:gridCol>
                <a:gridCol w="1706824">
                  <a:extLst>
                    <a:ext uri="{9D8B030D-6E8A-4147-A177-3AD203B41FA5}">
                      <a16:colId xmlns:a16="http://schemas.microsoft.com/office/drawing/2014/main" val="4100952170"/>
                    </a:ext>
                  </a:extLst>
                </a:gridCol>
              </a:tblGrid>
              <a:tr h="253156">
                <a:tc>
                  <a:txBody>
                    <a:bodyPr/>
                    <a:lstStyle/>
                    <a:p>
                      <a:pPr marL="0" algn="l" defTabSz="914400" rtl="0" eaLnBrk="1" latinLnBrk="0" hangingPunct="1"/>
                      <a:r>
                        <a:rPr lang="en-US" sz="2200" kern="1200">
                          <a:solidFill>
                            <a:schemeClr val="tx1"/>
                          </a:solidFill>
                        </a:rPr>
                        <a:t>GET</a:t>
                      </a:r>
                      <a:endParaRPr lang="nl-BE" sz="2200" kern="1200">
                        <a:solidFill>
                          <a:schemeClr val="tx1"/>
                        </a:solidFill>
                        <a:latin typeface="+mn-lt"/>
                        <a:ea typeface="+mn-ea"/>
                        <a:cs typeface="+mn-cs"/>
                      </a:endParaRPr>
                    </a:p>
                  </a:txBody>
                  <a:tcPr/>
                </a:tc>
                <a:tc>
                  <a:txBody>
                    <a:bodyPr/>
                    <a:lstStyle/>
                    <a:p>
                      <a:pPr marL="0" algn="l" defTabSz="914400" rtl="0" eaLnBrk="1" latinLnBrk="0" hangingPunct="1"/>
                      <a:r>
                        <a:rPr lang="en-US" sz="2200" kern="1200">
                          <a:solidFill>
                            <a:schemeClr val="tx1"/>
                          </a:solidFill>
                        </a:rPr>
                        <a:t>/users/10123</a:t>
                      </a:r>
                      <a:endParaRPr lang="nl-BE" sz="2200" kern="1200">
                        <a:solidFill>
                          <a:schemeClr val="tx1"/>
                        </a:solidFill>
                        <a:latin typeface="+mn-lt"/>
                        <a:ea typeface="+mn-ea"/>
                        <a:cs typeface="+mn-cs"/>
                      </a:endParaRPr>
                    </a:p>
                  </a:txBody>
                  <a:tcPr/>
                </a:tc>
                <a:tc>
                  <a:txBody>
                    <a:bodyPr/>
                    <a:lstStyle/>
                    <a:p>
                      <a:pPr marL="0" algn="l" defTabSz="914400" rtl="0" eaLnBrk="1" latinLnBrk="0" hangingPunct="1"/>
                      <a:endParaRPr lang="nl-BE" sz="2200" kern="1200" dirty="0">
                        <a:solidFill>
                          <a:schemeClr val="tx1"/>
                        </a:solidFill>
                        <a:latin typeface="+mn-lt"/>
                        <a:ea typeface="+mn-ea"/>
                        <a:cs typeface="+mn-cs"/>
                      </a:endParaRPr>
                    </a:p>
                  </a:txBody>
                  <a:tcPr/>
                </a:tc>
                <a:tc>
                  <a:txBody>
                    <a:bodyPr/>
                    <a:lstStyle/>
                    <a:p>
                      <a:pPr marL="0" algn="l" defTabSz="914400" rtl="0" eaLnBrk="1" latinLnBrk="0" hangingPunct="1"/>
                      <a:r>
                        <a:rPr lang="en-US" sz="2200" kern="1200">
                          <a:solidFill>
                            <a:schemeClr val="tx1"/>
                          </a:solidFill>
                        </a:rPr>
                        <a:t>200 OK</a:t>
                      </a:r>
                      <a:endParaRPr lang="nl-BE" sz="2200" kern="1200">
                        <a:solidFill>
                          <a:schemeClr val="tx1"/>
                        </a:solidFill>
                        <a:latin typeface="+mn-lt"/>
                        <a:ea typeface="+mn-ea"/>
                        <a:cs typeface="+mn-cs"/>
                      </a:endParaRPr>
                    </a:p>
                  </a:txBody>
                  <a:tcPr/>
                </a:tc>
                <a:extLst>
                  <a:ext uri="{0D108BD9-81ED-4DB2-BD59-A6C34878D82A}">
                    <a16:rowId xmlns:a16="http://schemas.microsoft.com/office/drawing/2014/main" val="2110230225"/>
                  </a:ext>
                </a:extLst>
              </a:tr>
              <a:tr h="248945">
                <a:tc>
                  <a:txBody>
                    <a:bodyPr/>
                    <a:lstStyle/>
                    <a:p>
                      <a:r>
                        <a:rPr lang="en-US" sz="2200"/>
                        <a:t>POST</a:t>
                      </a:r>
                      <a:endParaRPr lang="nl-BE" sz="2200">
                        <a:latin typeface="Calibri" pitchFamily="34" charset="0"/>
                        <a:cs typeface="Calibri" pitchFamily="34" charset="0"/>
                      </a:endParaRPr>
                    </a:p>
                  </a:txBody>
                  <a:tcPr/>
                </a:tc>
                <a:tc>
                  <a:txBody>
                    <a:bodyPr/>
                    <a:lstStyle/>
                    <a:p>
                      <a:r>
                        <a:rPr lang="en-US" sz="2200" dirty="0"/>
                        <a:t>/users</a:t>
                      </a:r>
                      <a:endParaRPr lang="nl-BE" sz="2200" dirty="0">
                        <a:latin typeface="Calibri" pitchFamily="34" charset="0"/>
                        <a:cs typeface="Calibri" pitchFamily="34" charset="0"/>
                      </a:endParaRPr>
                    </a:p>
                  </a:txBody>
                  <a:tcPr/>
                </a:tc>
                <a:tc>
                  <a:txBody>
                    <a:bodyPr/>
                    <a:lstStyle/>
                    <a:p>
                      <a:r>
                        <a:rPr lang="en-US" sz="2200" dirty="0"/>
                        <a:t>(</a:t>
                      </a:r>
                      <a:r>
                        <a:rPr lang="en-US" sz="2200" dirty="0" err="1"/>
                        <a:t>reprezentarea</a:t>
                      </a:r>
                      <a:r>
                        <a:rPr lang="en-US" sz="2200" dirty="0"/>
                        <a:t> </a:t>
                      </a:r>
                      <a:r>
                        <a:rPr lang="en-US" sz="2200" dirty="0" err="1"/>
                        <a:t>în</a:t>
                      </a:r>
                      <a:r>
                        <a:rPr lang="en-US" sz="2200" dirty="0"/>
                        <a:t> </a:t>
                      </a:r>
                      <a:r>
                        <a:rPr lang="en-US" sz="2200" dirty="0" err="1"/>
                        <a:t>cerere</a:t>
                      </a:r>
                      <a:r>
                        <a:rPr lang="en-US" sz="2200" baseline="0" dirty="0"/>
                        <a:t>)</a:t>
                      </a:r>
                      <a:endParaRPr lang="nl-BE" sz="2200" dirty="0">
                        <a:latin typeface="Calibri" pitchFamily="34" charset="0"/>
                        <a:cs typeface="Calibri" pitchFamily="34" charset="0"/>
                      </a:endParaRPr>
                    </a:p>
                  </a:txBody>
                  <a:tcPr/>
                </a:tc>
                <a:tc>
                  <a:txBody>
                    <a:bodyPr/>
                    <a:lstStyle/>
                    <a:p>
                      <a:r>
                        <a:rPr lang="en-US" sz="2200" dirty="0"/>
                        <a:t>201 Created</a:t>
                      </a:r>
                      <a:br>
                        <a:rPr lang="en-US" sz="2200" dirty="0"/>
                      </a:br>
                      <a:r>
                        <a:rPr lang="en-US" sz="2200" dirty="0"/>
                        <a:t>* Location</a:t>
                      </a:r>
                      <a:endParaRPr lang="nl-BE" sz="2200" dirty="0">
                        <a:latin typeface="Calibri" pitchFamily="34" charset="0"/>
                        <a:cs typeface="Calibri" pitchFamily="34" charset="0"/>
                      </a:endParaRPr>
                    </a:p>
                  </a:txBody>
                  <a:tcPr/>
                </a:tc>
                <a:extLst>
                  <a:ext uri="{0D108BD9-81ED-4DB2-BD59-A6C34878D82A}">
                    <a16:rowId xmlns:a16="http://schemas.microsoft.com/office/drawing/2014/main" val="506127604"/>
                  </a:ext>
                </a:extLst>
              </a:tr>
              <a:tr h="248945">
                <a:tc>
                  <a:txBody>
                    <a:bodyPr/>
                    <a:lstStyle/>
                    <a:p>
                      <a:r>
                        <a:rPr lang="en-US" sz="2200" dirty="0"/>
                        <a:t>PUT</a:t>
                      </a:r>
                      <a:endParaRPr lang="nl-BE" sz="2200" dirty="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a:t>/users/10123</a:t>
                      </a:r>
                      <a:endParaRPr lang="nl-BE" sz="2200" dirty="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a:t>(</a:t>
                      </a:r>
                      <a:r>
                        <a:rPr lang="en-US" sz="2200" dirty="0" err="1"/>
                        <a:t>reprezentarea</a:t>
                      </a:r>
                      <a:r>
                        <a:rPr lang="en-US" sz="2200" dirty="0"/>
                        <a:t> </a:t>
                      </a:r>
                      <a:r>
                        <a:rPr lang="en-US" sz="2200" dirty="0" err="1"/>
                        <a:t>în</a:t>
                      </a:r>
                      <a:r>
                        <a:rPr lang="en-US" sz="2200" dirty="0"/>
                        <a:t> </a:t>
                      </a:r>
                      <a:r>
                        <a:rPr lang="en-US" sz="2200" dirty="0" err="1"/>
                        <a:t>cerere</a:t>
                      </a:r>
                      <a:r>
                        <a:rPr lang="en-US" sz="2200" baseline="0" dirty="0"/>
                        <a:t>)</a:t>
                      </a:r>
                      <a:endParaRPr lang="nl-BE" sz="2200" dirty="0">
                        <a:latin typeface="Calibri" pitchFamily="34" charset="0"/>
                        <a:cs typeface="Calibri" pitchFamily="34" charset="0"/>
                      </a:endParaRPr>
                    </a:p>
                  </a:txBody>
                  <a:tcPr/>
                </a:tc>
                <a:tc>
                  <a:txBody>
                    <a:bodyPr/>
                    <a:lstStyle/>
                    <a:p>
                      <a:r>
                        <a:rPr lang="en-US" sz="2200"/>
                        <a:t>200 OK</a:t>
                      </a:r>
                      <a:endParaRPr lang="nl-BE" sz="2200">
                        <a:latin typeface="Calibri" pitchFamily="34" charset="0"/>
                        <a:cs typeface="Calibri" pitchFamily="34" charset="0"/>
                      </a:endParaRPr>
                    </a:p>
                  </a:txBody>
                  <a:tcPr/>
                </a:tc>
                <a:extLst>
                  <a:ext uri="{0D108BD9-81ED-4DB2-BD59-A6C34878D82A}">
                    <a16:rowId xmlns:a16="http://schemas.microsoft.com/office/drawing/2014/main" val="2148789211"/>
                  </a:ext>
                </a:extLst>
              </a:tr>
              <a:tr h="248945">
                <a:tc>
                  <a:txBody>
                    <a:bodyPr/>
                    <a:lstStyle/>
                    <a:p>
                      <a:r>
                        <a:rPr lang="en-US" sz="2200"/>
                        <a:t>DELETE</a:t>
                      </a:r>
                      <a:endParaRPr lang="nl-BE" sz="220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a:t>/users/10123</a:t>
                      </a:r>
                      <a:endParaRPr lang="nl-BE" sz="2200">
                        <a:latin typeface="Calibri" pitchFamily="34" charset="0"/>
                        <a:cs typeface="Calibri" pitchFamily="34" charset="0"/>
                      </a:endParaRPr>
                    </a:p>
                  </a:txBody>
                  <a:tcPr/>
                </a:tc>
                <a:tc>
                  <a:txBody>
                    <a:bodyPr/>
                    <a:lstStyle/>
                    <a:p>
                      <a:endParaRPr lang="nl-BE" sz="2200" dirty="0">
                        <a:latin typeface="Calibri" pitchFamily="34" charset="0"/>
                        <a:cs typeface="Calibri" pitchFamily="34" charset="0"/>
                      </a:endParaRPr>
                    </a:p>
                  </a:txBody>
                  <a:tcPr/>
                </a:tc>
                <a:tc>
                  <a:txBody>
                    <a:bodyPr/>
                    <a:lstStyle/>
                    <a:p>
                      <a:r>
                        <a:rPr lang="en-US" sz="2200"/>
                        <a:t>200 OK</a:t>
                      </a:r>
                      <a:endParaRPr lang="nl-BE" sz="2200">
                        <a:latin typeface="Calibri" pitchFamily="34" charset="0"/>
                        <a:cs typeface="Calibri" pitchFamily="34" charset="0"/>
                      </a:endParaRPr>
                    </a:p>
                  </a:txBody>
                  <a:tcPr/>
                </a:tc>
                <a:extLst>
                  <a:ext uri="{0D108BD9-81ED-4DB2-BD59-A6C34878D82A}">
                    <a16:rowId xmlns:a16="http://schemas.microsoft.com/office/drawing/2014/main" val="3222296426"/>
                  </a:ext>
                </a:extLst>
              </a:tr>
              <a:tr h="248945">
                <a:tc>
                  <a:txBody>
                    <a:bodyPr/>
                    <a:lstStyle/>
                    <a:p>
                      <a:r>
                        <a:rPr lang="en-US" sz="2200"/>
                        <a:t>HEAD</a:t>
                      </a:r>
                      <a:endParaRPr lang="nl-BE" sz="220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a:t>/users/10123</a:t>
                      </a:r>
                      <a:endParaRPr lang="nl-BE" sz="2200">
                        <a:latin typeface="Calibri" pitchFamily="34" charset="0"/>
                        <a:cs typeface="Calibri" pitchFamily="34" charset="0"/>
                      </a:endParaRPr>
                    </a:p>
                  </a:txBody>
                  <a:tcPr/>
                </a:tc>
                <a:tc>
                  <a:txBody>
                    <a:bodyPr/>
                    <a:lstStyle/>
                    <a:p>
                      <a:endParaRPr lang="nl-BE" sz="2200">
                        <a:latin typeface="Calibri" pitchFamily="34" charset="0"/>
                        <a:cs typeface="Calibri" pitchFamily="34" charset="0"/>
                      </a:endParaRPr>
                    </a:p>
                  </a:txBody>
                  <a:tcPr/>
                </a:tc>
                <a:tc>
                  <a:txBody>
                    <a:bodyPr/>
                    <a:lstStyle/>
                    <a:p>
                      <a:endParaRPr lang="nl-BE" sz="2200">
                        <a:latin typeface="Calibri" pitchFamily="34" charset="0"/>
                        <a:cs typeface="Calibri" pitchFamily="34" charset="0"/>
                      </a:endParaRPr>
                    </a:p>
                  </a:txBody>
                  <a:tcPr/>
                </a:tc>
                <a:extLst>
                  <a:ext uri="{0D108BD9-81ED-4DB2-BD59-A6C34878D82A}">
                    <a16:rowId xmlns:a16="http://schemas.microsoft.com/office/drawing/2014/main" val="2662435406"/>
                  </a:ext>
                </a:extLst>
              </a:tr>
              <a:tr h="248945">
                <a:tc>
                  <a:txBody>
                    <a:bodyPr/>
                    <a:lstStyle/>
                    <a:p>
                      <a:r>
                        <a:rPr lang="en-US" sz="2200"/>
                        <a:t>OPTIONS</a:t>
                      </a:r>
                      <a:endParaRPr lang="nl-BE" sz="220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a:t>/users/10123</a:t>
                      </a:r>
                      <a:endParaRPr lang="nl-BE" sz="2200">
                        <a:latin typeface="Calibri" pitchFamily="34" charset="0"/>
                        <a:cs typeface="Calibri" pitchFamily="34" charset="0"/>
                      </a:endParaRPr>
                    </a:p>
                  </a:txBody>
                  <a:tcPr/>
                </a:tc>
                <a:tc>
                  <a:txBody>
                    <a:bodyPr/>
                    <a:lstStyle/>
                    <a:p>
                      <a:endParaRPr lang="nl-BE" sz="2200">
                        <a:latin typeface="Calibri" pitchFamily="34" charset="0"/>
                        <a:cs typeface="Calibri" pitchFamily="34" charset="0"/>
                      </a:endParaRPr>
                    </a:p>
                  </a:txBody>
                  <a:tcPr/>
                </a:tc>
                <a:tc>
                  <a:txBody>
                    <a:bodyPr/>
                    <a:lstStyle/>
                    <a:p>
                      <a:endParaRPr lang="nl-BE" sz="2200" dirty="0">
                        <a:latin typeface="Calibri" pitchFamily="34" charset="0"/>
                        <a:cs typeface="Calibri" pitchFamily="34" charset="0"/>
                      </a:endParaRPr>
                    </a:p>
                  </a:txBody>
                  <a:tcPr/>
                </a:tc>
                <a:extLst>
                  <a:ext uri="{0D108BD9-81ED-4DB2-BD59-A6C34878D82A}">
                    <a16:rowId xmlns:a16="http://schemas.microsoft.com/office/drawing/2014/main" val="111342841"/>
                  </a:ext>
                </a:extLst>
              </a:tr>
            </a:tbl>
          </a:graphicData>
        </a:graphic>
      </p:graphicFrame>
    </p:spTree>
    <p:extLst>
      <p:ext uri="{BB962C8B-B14F-4D97-AF65-F5344CB8AC3E}">
        <p14:creationId xmlns:p14="http://schemas.microsoft.com/office/powerpoint/2010/main" val="198722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Interfață</a:t>
            </a:r>
            <a:r>
              <a:rPr lang="en-US" dirty="0"/>
              <a:t> </a:t>
            </a:r>
            <a:r>
              <a:rPr lang="en-US" dirty="0" err="1"/>
              <a:t>uniformă</a:t>
            </a:r>
            <a:r>
              <a:rPr lang="en-US" dirty="0"/>
              <a:t> de </a:t>
            </a:r>
            <a:r>
              <a:rPr lang="en-US" dirty="0" err="1"/>
              <a:t>operații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en-US" sz="2600" dirty="0" err="1"/>
              <a:t>Coduri</a:t>
            </a:r>
            <a:r>
              <a:rPr lang="en-US" sz="2600" dirty="0"/>
              <a:t> de stare ale </a:t>
            </a:r>
            <a:r>
              <a:rPr lang="en-US" sz="2600" dirty="0" err="1"/>
              <a:t>răspunsului</a:t>
            </a:r>
            <a:r>
              <a:rPr lang="en-US" sz="2600" dirty="0"/>
              <a:t>:</a:t>
            </a:r>
          </a:p>
          <a:p>
            <a:pPr lvl="1"/>
            <a:r>
              <a:rPr lang="en-US" sz="2400" dirty="0"/>
              <a:t>200 OK;</a:t>
            </a:r>
          </a:p>
          <a:p>
            <a:pPr lvl="1"/>
            <a:r>
              <a:rPr lang="en-US" sz="2400" dirty="0"/>
              <a:t>201 Created: </a:t>
            </a:r>
            <a:r>
              <a:rPr lang="en-US" sz="2400" dirty="0" err="1"/>
              <a:t>resursa</a:t>
            </a:r>
            <a:r>
              <a:rPr lang="en-US" sz="2400" dirty="0"/>
              <a:t> a </a:t>
            </a:r>
            <a:r>
              <a:rPr lang="en-US" sz="2400" dirty="0" err="1"/>
              <a:t>fost</a:t>
            </a:r>
            <a:r>
              <a:rPr lang="en-US" sz="2400" dirty="0"/>
              <a:t> </a:t>
            </a:r>
            <a:r>
              <a:rPr lang="en-US" sz="2400" dirty="0" err="1"/>
              <a:t>creat</a:t>
            </a:r>
            <a:r>
              <a:rPr lang="ro-RO" sz="2400" dirty="0"/>
              <a:t>ă</a:t>
            </a:r>
            <a:r>
              <a:rPr lang="en-US" sz="2400" dirty="0"/>
              <a:t>;</a:t>
            </a:r>
          </a:p>
          <a:p>
            <a:pPr lvl="1"/>
            <a:r>
              <a:rPr lang="en-US" sz="2400" dirty="0"/>
              <a:t>202 Accepted: </a:t>
            </a:r>
            <a:r>
              <a:rPr lang="en-US" sz="2400" dirty="0" err="1"/>
              <a:t>resursa</a:t>
            </a:r>
            <a:r>
              <a:rPr lang="en-US" sz="2400" dirty="0"/>
              <a:t> a </a:t>
            </a:r>
            <a:r>
              <a:rPr lang="en-US" sz="2400" dirty="0" err="1"/>
              <a:t>fost</a:t>
            </a:r>
            <a:r>
              <a:rPr lang="en-US" sz="2400" dirty="0"/>
              <a:t> </a:t>
            </a:r>
            <a:r>
              <a:rPr lang="en-US" sz="2400" dirty="0" err="1"/>
              <a:t>acceptată</a:t>
            </a:r>
            <a:r>
              <a:rPr lang="en-US" sz="2400" dirty="0"/>
              <a:t> pentru a fi </a:t>
            </a:r>
            <a:r>
              <a:rPr lang="en-US" sz="2400" dirty="0" err="1"/>
              <a:t>creat</a:t>
            </a:r>
            <a:r>
              <a:rPr lang="ro-RO" sz="2400" dirty="0"/>
              <a:t>ă</a:t>
            </a:r>
            <a:r>
              <a:rPr lang="en-US" sz="2400" dirty="0"/>
              <a:t> </a:t>
            </a:r>
            <a:r>
              <a:rPr lang="en-US" sz="2400" dirty="0" err="1"/>
              <a:t>în</a:t>
            </a:r>
            <a:r>
              <a:rPr lang="en-US" sz="2400" dirty="0"/>
              <a:t> mod </a:t>
            </a:r>
            <a:r>
              <a:rPr lang="en-US" sz="2400" dirty="0" err="1"/>
              <a:t>asincron</a:t>
            </a:r>
            <a:r>
              <a:rPr lang="en-US" sz="2400" dirty="0"/>
              <a:t>;</a:t>
            </a:r>
          </a:p>
          <a:p>
            <a:pPr lvl="1"/>
            <a:r>
              <a:rPr lang="en-US" sz="2400" dirty="0"/>
              <a:t>204 No Content: </a:t>
            </a:r>
            <a:r>
              <a:rPr lang="en-US" sz="2400" dirty="0" err="1"/>
              <a:t>cererea</a:t>
            </a:r>
            <a:r>
              <a:rPr lang="en-US" sz="2400" dirty="0"/>
              <a:t> a </a:t>
            </a:r>
            <a:r>
              <a:rPr lang="en-US" sz="2400" dirty="0" err="1"/>
              <a:t>fost</a:t>
            </a:r>
            <a:r>
              <a:rPr lang="en-US" sz="2400" dirty="0"/>
              <a:t> </a:t>
            </a:r>
            <a:r>
              <a:rPr lang="en-US" sz="2400" dirty="0" err="1"/>
              <a:t>executată</a:t>
            </a:r>
            <a:r>
              <a:rPr lang="en-US" sz="2400" dirty="0"/>
              <a:t> cu success, </a:t>
            </a:r>
            <a:r>
              <a:rPr lang="en-US" sz="2400" dirty="0" err="1"/>
              <a:t>însă</a:t>
            </a:r>
            <a:r>
              <a:rPr lang="en-US" sz="2400" dirty="0"/>
              <a:t> </a:t>
            </a:r>
            <a:r>
              <a:rPr lang="en-US" sz="2400" dirty="0" err="1"/>
              <a:t>răspunsul</a:t>
            </a:r>
            <a:r>
              <a:rPr lang="en-US" sz="2400" dirty="0"/>
              <a:t> nu </a:t>
            </a:r>
            <a:r>
              <a:rPr lang="en-US" sz="2400" dirty="0" err="1"/>
              <a:t>conține</a:t>
            </a:r>
            <a:r>
              <a:rPr lang="en-US" sz="2400" dirty="0"/>
              <a:t> date </a:t>
            </a:r>
            <a:r>
              <a:rPr lang="en-US" sz="2400" dirty="0" err="1"/>
              <a:t>în</a:t>
            </a:r>
            <a:r>
              <a:rPr lang="en-US" sz="2400" dirty="0"/>
              <a:t> </a:t>
            </a:r>
            <a:r>
              <a:rPr lang="en-US" sz="2400" dirty="0" err="1"/>
              <a:t>corp</a:t>
            </a:r>
            <a:r>
              <a:rPr lang="en-US" sz="2400" dirty="0"/>
              <a:t>;</a:t>
            </a:r>
          </a:p>
          <a:p>
            <a:pPr lvl="1"/>
            <a:r>
              <a:rPr lang="en-US" sz="2400" dirty="0"/>
              <a:t>400 Bad Request: </a:t>
            </a:r>
            <a:r>
              <a:rPr lang="en-US" sz="2400" dirty="0" err="1"/>
              <a:t>lipsesc</a:t>
            </a:r>
            <a:r>
              <a:rPr lang="en-US" sz="2400" dirty="0"/>
              <a:t> </a:t>
            </a:r>
            <a:r>
              <a:rPr lang="en-US" sz="2400" dirty="0" err="1"/>
              <a:t>argumente</a:t>
            </a:r>
            <a:r>
              <a:rPr lang="en-US" sz="2400" dirty="0"/>
              <a:t> </a:t>
            </a:r>
            <a:r>
              <a:rPr lang="en-US" sz="2400" dirty="0" err="1"/>
              <a:t>sau</a:t>
            </a:r>
            <a:r>
              <a:rPr lang="en-US" sz="2400" dirty="0"/>
              <a:t> sunt </a:t>
            </a:r>
            <a:r>
              <a:rPr lang="en-US" sz="2400" dirty="0" err="1"/>
              <a:t>invalide</a:t>
            </a:r>
            <a:r>
              <a:rPr lang="en-US" sz="2400" dirty="0"/>
              <a:t>;</a:t>
            </a:r>
          </a:p>
          <a:p>
            <a:pPr lvl="1"/>
            <a:r>
              <a:rPr lang="en-US" sz="2400" dirty="0"/>
              <a:t>404 Not Found: </a:t>
            </a:r>
            <a:r>
              <a:rPr lang="en-US" sz="2400" dirty="0" err="1"/>
              <a:t>resursa</a:t>
            </a:r>
            <a:r>
              <a:rPr lang="en-US" sz="2400" dirty="0"/>
              <a:t> </a:t>
            </a:r>
            <a:r>
              <a:rPr lang="en-US" sz="2400" dirty="0" err="1"/>
              <a:t>solicitată</a:t>
            </a:r>
            <a:r>
              <a:rPr lang="en-US" sz="2400" dirty="0"/>
              <a:t> nu a </a:t>
            </a:r>
            <a:r>
              <a:rPr lang="en-US" sz="2400" dirty="0" err="1"/>
              <a:t>fost</a:t>
            </a:r>
            <a:r>
              <a:rPr lang="en-US" sz="2400" dirty="0"/>
              <a:t> </a:t>
            </a:r>
            <a:r>
              <a:rPr lang="en-US" sz="2400" dirty="0" err="1"/>
              <a:t>găsită</a:t>
            </a:r>
            <a:r>
              <a:rPr lang="en-US" sz="2400" dirty="0"/>
              <a:t>;</a:t>
            </a:r>
          </a:p>
          <a:p>
            <a:pPr lvl="1"/>
            <a:r>
              <a:rPr lang="en-US" sz="2400" dirty="0"/>
              <a:t>406 Not Acceptable: </a:t>
            </a:r>
            <a:r>
              <a:rPr lang="en-US" sz="2400" dirty="0" err="1"/>
              <a:t>antetul</a:t>
            </a:r>
            <a:r>
              <a:rPr lang="en-US" sz="2400" dirty="0"/>
              <a:t> Accept din </a:t>
            </a:r>
            <a:r>
              <a:rPr lang="en-US" sz="2400" dirty="0" err="1"/>
              <a:t>cerere</a:t>
            </a:r>
            <a:r>
              <a:rPr lang="en-US" sz="2400" dirty="0"/>
              <a:t> ≠ Content-Type din </a:t>
            </a:r>
            <a:r>
              <a:rPr lang="en-US" sz="2400" dirty="0" err="1"/>
              <a:t>răspuns</a:t>
            </a:r>
            <a:r>
              <a:rPr lang="en-US" sz="2400" dirty="0"/>
              <a:t>;</a:t>
            </a:r>
          </a:p>
          <a:p>
            <a:pPr lvl="1"/>
            <a:r>
              <a:rPr lang="en-US" sz="2400" dirty="0"/>
              <a:t>415 Unsupported Media Type: </a:t>
            </a:r>
            <a:r>
              <a:rPr lang="en-US" sz="2400" dirty="0" err="1"/>
              <a:t>antetul</a:t>
            </a:r>
            <a:r>
              <a:rPr lang="en-US" sz="2400" dirty="0"/>
              <a:t> Content-Type din </a:t>
            </a:r>
            <a:r>
              <a:rPr lang="en-US" sz="2400" dirty="0" err="1"/>
              <a:t>cerere</a:t>
            </a:r>
            <a:r>
              <a:rPr lang="en-US" sz="2400" dirty="0"/>
              <a:t> nu poate fi </a:t>
            </a:r>
            <a:r>
              <a:rPr lang="en-US" sz="2400" dirty="0" err="1"/>
              <a:t>procesat</a:t>
            </a:r>
            <a:r>
              <a:rPr lang="en-US" sz="2400" dirty="0"/>
              <a:t>;</a:t>
            </a:r>
          </a:p>
          <a:p>
            <a:pPr lvl="1"/>
            <a:r>
              <a:rPr lang="en-US" sz="2400" dirty="0"/>
              <a:t>422 Un-processable Entity (</a:t>
            </a:r>
            <a:r>
              <a:rPr lang="en-US" sz="2400" dirty="0" err="1"/>
              <a:t>extensie</a:t>
            </a:r>
            <a:r>
              <a:rPr lang="en-US" sz="2400" dirty="0"/>
              <a:t> HTTP): </a:t>
            </a:r>
            <a:r>
              <a:rPr lang="en-US" sz="2400" dirty="0" err="1"/>
              <a:t>cererea</a:t>
            </a:r>
            <a:r>
              <a:rPr lang="en-US" sz="2400" dirty="0"/>
              <a:t> </a:t>
            </a:r>
            <a:r>
              <a:rPr lang="en-US" sz="2400" dirty="0" err="1"/>
              <a:t>este</a:t>
            </a:r>
            <a:r>
              <a:rPr lang="en-US" sz="2400" dirty="0"/>
              <a:t> </a:t>
            </a:r>
            <a:r>
              <a:rPr lang="en-US" sz="2400" dirty="0" err="1"/>
              <a:t>invalidă</a:t>
            </a:r>
            <a:r>
              <a:rPr lang="en-US" sz="2400" dirty="0"/>
              <a:t>;</a:t>
            </a:r>
          </a:p>
          <a:p>
            <a:pPr lvl="1"/>
            <a:r>
              <a:rPr lang="en-US" sz="2400" dirty="0"/>
              <a:t>500 Internal Server Error: a </a:t>
            </a:r>
            <a:r>
              <a:rPr lang="en-US" sz="2400" dirty="0" err="1"/>
              <a:t>apărut</a:t>
            </a:r>
            <a:r>
              <a:rPr lang="en-US" sz="2400" dirty="0"/>
              <a:t> o </a:t>
            </a:r>
            <a:r>
              <a:rPr lang="en-US" sz="2400" dirty="0" err="1"/>
              <a:t>eroare</a:t>
            </a:r>
            <a:r>
              <a:rPr lang="en-US" sz="2400" dirty="0"/>
              <a:t> la </a:t>
            </a:r>
            <a:r>
              <a:rPr lang="en-US" sz="2400" dirty="0" err="1"/>
              <a:t>procesarea</a:t>
            </a:r>
            <a:r>
              <a:rPr lang="en-US" sz="2400" dirty="0"/>
              <a:t> pe server.</a:t>
            </a:r>
          </a:p>
        </p:txBody>
      </p:sp>
    </p:spTree>
    <p:extLst>
      <p:ext uri="{BB962C8B-B14F-4D97-AF65-F5344CB8AC3E}">
        <p14:creationId xmlns:p14="http://schemas.microsoft.com/office/powerpoint/2010/main" val="83210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dirty="0"/>
              <a:t>Operații sigure și idempotente</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ro-RO" sz="3200" dirty="0"/>
              <a:t>GET este singura operație sigură (nu modifică resursele)</a:t>
            </a:r>
            <a:r>
              <a:rPr lang="en-US" sz="3200" dirty="0"/>
              <a:t>:</a:t>
            </a:r>
          </a:p>
          <a:p>
            <a:pPr lvl="1"/>
            <a:r>
              <a:rPr lang="ro-RO" sz="3000" dirty="0"/>
              <a:t>Cerere pentru a citi conținutul unei resurse fără modificare;</a:t>
            </a:r>
            <a:endParaRPr lang="en-US" sz="3000" dirty="0"/>
          </a:p>
          <a:p>
            <a:pPr lvl="1"/>
            <a:r>
              <a:rPr lang="ro-RO" sz="3000" dirty="0"/>
              <a:t>Niciodată o cerere GET nu are voie să altereze continutul;</a:t>
            </a:r>
            <a:endParaRPr lang="en-US" sz="3000" dirty="0"/>
          </a:p>
          <a:p>
            <a:pPr lvl="1"/>
            <a:r>
              <a:rPr lang="ro-RO" sz="3000" dirty="0"/>
              <a:t>Executată de</a:t>
            </a:r>
            <a:r>
              <a:rPr lang="en-US" sz="3000" dirty="0"/>
              <a:t> 0, 1, n</a:t>
            </a:r>
            <a:r>
              <a:rPr lang="ro-RO" sz="3000" dirty="0"/>
              <a:t> ori </a:t>
            </a:r>
            <a:r>
              <a:rPr lang="en-US" sz="3000" dirty="0"/>
              <a:t>produce </a:t>
            </a:r>
            <a:r>
              <a:rPr lang="ro-RO" sz="3000" dirty="0"/>
              <a:t>același conținut al resursei pe server</a:t>
            </a:r>
            <a:r>
              <a:rPr lang="en-US" sz="3000" dirty="0"/>
              <a:t>.</a:t>
            </a:r>
          </a:p>
          <a:p>
            <a:r>
              <a:rPr lang="ro-RO" sz="3200" dirty="0"/>
              <a:t>Toate operațiile mai puțin</a:t>
            </a:r>
            <a:r>
              <a:rPr lang="en-US" sz="3200" dirty="0"/>
              <a:t> POST </a:t>
            </a:r>
            <a:r>
              <a:rPr lang="ro-RO" sz="3200" dirty="0"/>
              <a:t>sunt idempotente</a:t>
            </a:r>
            <a:r>
              <a:rPr lang="en-US" sz="3200" dirty="0"/>
              <a:t>:</a:t>
            </a:r>
          </a:p>
          <a:p>
            <a:pPr lvl="1"/>
            <a:r>
              <a:rPr lang="ro-RO" sz="3000" dirty="0"/>
              <a:t>Produc același rezultat pe server dacă sunt executate de mai multe ori la rând;</a:t>
            </a:r>
          </a:p>
          <a:p>
            <a:pPr lvl="1"/>
            <a:r>
              <a:rPr lang="ro-RO" sz="3000" dirty="0"/>
              <a:t>Răspunsul poate să difere între primul apel si celelalte, vezi cazul DELETE, însă rezultatul pe server este același după oricâte apeluri;</a:t>
            </a:r>
            <a:endParaRPr lang="en-US" sz="3000" dirty="0"/>
          </a:p>
          <a:p>
            <a:pPr lvl="1"/>
            <a:r>
              <a:rPr lang="en-US" sz="3000" dirty="0"/>
              <a:t>n</a:t>
            </a:r>
            <a:r>
              <a:rPr lang="ro-RO" sz="3000" dirty="0"/>
              <a:t> apeluri de tip</a:t>
            </a:r>
            <a:r>
              <a:rPr lang="en-US" sz="3000" dirty="0"/>
              <a:t> POST </a:t>
            </a:r>
            <a:r>
              <a:rPr lang="ro-RO" sz="3000" dirty="0"/>
              <a:t>vor crea </a:t>
            </a:r>
            <a:r>
              <a:rPr lang="en-US" sz="3000" dirty="0"/>
              <a:t>n</a:t>
            </a:r>
            <a:r>
              <a:rPr lang="ro-RO" sz="3000" dirty="0"/>
              <a:t> resurse</a:t>
            </a:r>
            <a:r>
              <a:rPr lang="en-US" sz="3000" dirty="0"/>
              <a:t> </a:t>
            </a:r>
            <a:r>
              <a:rPr lang="en-US" sz="3000" dirty="0" err="1"/>
              <a:t>noi</a:t>
            </a:r>
            <a:r>
              <a:rPr lang="en-US" sz="3000" dirty="0"/>
              <a:t>.</a:t>
            </a:r>
          </a:p>
        </p:txBody>
      </p:sp>
    </p:spTree>
    <p:extLst>
      <p:ext uri="{BB962C8B-B14F-4D97-AF65-F5344CB8AC3E}">
        <p14:creationId xmlns:p14="http://schemas.microsoft.com/office/powerpoint/2010/main" val="25542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Când pute</a:t>
            </a:r>
            <a:r>
              <a:rPr lang="en-US" dirty="0"/>
              <a:t>m</a:t>
            </a:r>
            <a:r>
              <a:rPr lang="ro-RO" dirty="0"/>
              <a:t> crea cu</a:t>
            </a:r>
            <a:br>
              <a:rPr lang="ro-RO" dirty="0"/>
            </a:br>
            <a:r>
              <a:rPr lang="en-US" dirty="0"/>
              <a:t>PUT </a:t>
            </a:r>
            <a:r>
              <a:rPr lang="ro-RO" dirty="0"/>
              <a:t>în loc de</a:t>
            </a:r>
            <a:r>
              <a:rPr lang="en-US" dirty="0"/>
              <a:t> POST</a:t>
            </a:r>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602464"/>
            <a:ext cx="11819684" cy="5077470"/>
          </a:xfrm>
        </p:spPr>
        <p:txBody>
          <a:bodyPr>
            <a:noAutofit/>
          </a:bodyPr>
          <a:lstStyle/>
          <a:p>
            <a:r>
              <a:rPr lang="en-US" sz="3200" dirty="0"/>
              <a:t>PUT se </a:t>
            </a:r>
            <a:r>
              <a:rPr lang="en-US" sz="3200" dirty="0" err="1"/>
              <a:t>folosește</a:t>
            </a:r>
            <a:r>
              <a:rPr lang="en-US" sz="3200" dirty="0"/>
              <a:t> </a:t>
            </a:r>
            <a:r>
              <a:rPr lang="en-US" sz="3200" dirty="0" err="1"/>
              <a:t>atunci</a:t>
            </a:r>
            <a:r>
              <a:rPr lang="en-US" sz="3200" dirty="0"/>
              <a:t> </a:t>
            </a:r>
            <a:r>
              <a:rPr lang="en-US" sz="3200" dirty="0" err="1"/>
              <a:t>când</a:t>
            </a:r>
            <a:r>
              <a:rPr lang="en-US" sz="3200" dirty="0"/>
              <a:t>…</a:t>
            </a:r>
          </a:p>
          <a:p>
            <a:pPr lvl="1"/>
            <a:r>
              <a:rPr lang="ro-RO" sz="3000" dirty="0"/>
              <a:t>Putem specifica din cerere ÎNTREGUL conținut al resursei pe care vrem să o creăm;</a:t>
            </a:r>
            <a:endParaRPr lang="en-US" sz="3000" dirty="0"/>
          </a:p>
          <a:p>
            <a:pPr lvl="1"/>
            <a:r>
              <a:rPr lang="ro-RO" sz="3000" dirty="0"/>
              <a:t>Crearea cu</a:t>
            </a:r>
            <a:r>
              <a:rPr lang="en-US" sz="3000" dirty="0"/>
              <a:t> PUT</a:t>
            </a:r>
            <a:r>
              <a:rPr lang="ro-RO" sz="3000" dirty="0"/>
              <a:t> =</a:t>
            </a:r>
            <a:r>
              <a:rPr lang="en-US" sz="3000" dirty="0"/>
              <a:t> </a:t>
            </a:r>
            <a:r>
              <a:rPr lang="ro-RO" sz="3000" dirty="0"/>
              <a:t>clientul știe dinainte adresa la care se va crea resursa, inclusiv identificatorul acesteia</a:t>
            </a:r>
            <a:r>
              <a:rPr lang="en-US" sz="3000" dirty="0"/>
              <a:t>.</a:t>
            </a:r>
          </a:p>
          <a:p>
            <a:endParaRPr lang="en-US" sz="3000" dirty="0"/>
          </a:p>
          <a:p>
            <a:r>
              <a:rPr lang="en-US" sz="3200" dirty="0"/>
              <a:t>POST</a:t>
            </a:r>
            <a:r>
              <a:rPr lang="ro-RO" sz="3200" dirty="0"/>
              <a:t> se folosește atunci când</a:t>
            </a:r>
            <a:r>
              <a:rPr lang="en-US" sz="3200" dirty="0"/>
              <a:t>…</a:t>
            </a:r>
          </a:p>
          <a:p>
            <a:pPr lvl="1"/>
            <a:r>
              <a:rPr lang="ro-RO" sz="3000" dirty="0"/>
              <a:t>Nu cunoaștem identificatorul resursei care va fi generat de server;</a:t>
            </a:r>
            <a:endParaRPr lang="en-US" sz="3000" dirty="0"/>
          </a:p>
          <a:p>
            <a:pPr lvl="1"/>
            <a:r>
              <a:rPr lang="en-US" sz="3000" dirty="0" err="1"/>
              <a:t>Crearea</a:t>
            </a:r>
            <a:r>
              <a:rPr lang="en-US" sz="3000" dirty="0"/>
              <a:t> cu POST = </a:t>
            </a:r>
            <a:r>
              <a:rPr lang="ro-RO" sz="3000" dirty="0"/>
              <a:t>server-ul crează resursa dându-i un identificator pe care î</a:t>
            </a:r>
            <a:r>
              <a:rPr lang="en-US" sz="3000" dirty="0"/>
              <a:t>l</a:t>
            </a:r>
            <a:r>
              <a:rPr lang="ro-RO" sz="3000" dirty="0"/>
              <a:t> folosește la construirea URL-ului resursei întors în răspuns prin antetul Location</a:t>
            </a:r>
            <a:r>
              <a:rPr lang="en-US" sz="3000" dirty="0"/>
              <a:t>.</a:t>
            </a:r>
          </a:p>
        </p:txBody>
      </p:sp>
      <p:graphicFrame>
        <p:nvGraphicFramePr>
          <p:cNvPr id="6" name="Table 5">
            <a:extLst>
              <a:ext uri="{FF2B5EF4-FFF2-40B4-BE49-F238E27FC236}">
                <a16:creationId xmlns:a16="http://schemas.microsoft.com/office/drawing/2014/main" id="{217C6792-CDD2-FB4F-0BD8-ECFEB09BC8B8}"/>
              </a:ext>
            </a:extLst>
          </p:cNvPr>
          <p:cNvGraphicFramePr>
            <a:graphicFrameLocks noGrp="1"/>
          </p:cNvGraphicFramePr>
          <p:nvPr>
            <p:extLst>
              <p:ext uri="{D42A27DB-BD31-4B8C-83A1-F6EECF244321}">
                <p14:modId xmlns:p14="http://schemas.microsoft.com/office/powerpoint/2010/main" val="2258983580"/>
              </p:ext>
            </p:extLst>
          </p:nvPr>
        </p:nvGraphicFramePr>
        <p:xfrm>
          <a:off x="360294" y="3912599"/>
          <a:ext cx="10431437" cy="457200"/>
        </p:xfrm>
        <a:graphic>
          <a:graphicData uri="http://schemas.openxmlformats.org/drawingml/2006/table">
            <a:tbl>
              <a:tblPr bandRow="1">
                <a:effectLst>
                  <a:outerShdw blurRad="50800" dist="38100" dir="5400000" algn="t" rotWithShape="0">
                    <a:prstClr val="black">
                      <a:alpha val="40000"/>
                    </a:prstClr>
                  </a:outerShdw>
                </a:effectLst>
                <a:tableStyleId>{1E171933-4619-4E11-9A3F-F7608DF75F80}</a:tableStyleId>
              </a:tblPr>
              <a:tblGrid>
                <a:gridCol w="1719043">
                  <a:extLst>
                    <a:ext uri="{9D8B030D-6E8A-4147-A177-3AD203B41FA5}">
                      <a16:colId xmlns:a16="http://schemas.microsoft.com/office/drawing/2014/main" val="20000"/>
                    </a:ext>
                  </a:extLst>
                </a:gridCol>
                <a:gridCol w="2189074">
                  <a:extLst>
                    <a:ext uri="{9D8B030D-6E8A-4147-A177-3AD203B41FA5}">
                      <a16:colId xmlns:a16="http://schemas.microsoft.com/office/drawing/2014/main" val="20001"/>
                    </a:ext>
                  </a:extLst>
                </a:gridCol>
                <a:gridCol w="4209262">
                  <a:extLst>
                    <a:ext uri="{9D8B030D-6E8A-4147-A177-3AD203B41FA5}">
                      <a16:colId xmlns:a16="http://schemas.microsoft.com/office/drawing/2014/main" val="20002"/>
                    </a:ext>
                  </a:extLst>
                </a:gridCol>
                <a:gridCol w="2314058">
                  <a:extLst>
                    <a:ext uri="{9D8B030D-6E8A-4147-A177-3AD203B41FA5}">
                      <a16:colId xmlns:a16="http://schemas.microsoft.com/office/drawing/2014/main" val="20003"/>
                    </a:ext>
                  </a:extLst>
                </a:gridCol>
              </a:tblGrid>
              <a:tr h="330705">
                <a:tc>
                  <a:txBody>
                    <a:bodyPr/>
                    <a:lstStyle/>
                    <a:p>
                      <a:r>
                        <a:rPr lang="en-US" sz="2400" dirty="0"/>
                        <a:t>PUT</a:t>
                      </a:r>
                      <a:endParaRPr lang="nl-BE" sz="2400" dirty="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/users/10123</a:t>
                      </a:r>
                      <a:endParaRPr lang="nl-BE" sz="2400" dirty="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t>
                      </a:r>
                      <a:r>
                        <a:rPr lang="ro-RO" sz="2400" dirty="0"/>
                        <a:t>reprezentarea resursei în corp</a:t>
                      </a:r>
                      <a:r>
                        <a:rPr lang="en-US" sz="2400" baseline="0" dirty="0"/>
                        <a:t>)</a:t>
                      </a:r>
                      <a:endParaRPr lang="nl-BE" sz="2400" dirty="0">
                        <a:latin typeface="Calibri" pitchFamily="34" charset="0"/>
                        <a:cs typeface="Calibri" pitchFamily="34" charset="0"/>
                      </a:endParaRPr>
                    </a:p>
                  </a:txBody>
                  <a:tcPr/>
                </a:tc>
                <a:tc>
                  <a:txBody>
                    <a:bodyPr/>
                    <a:lstStyle/>
                    <a:p>
                      <a:r>
                        <a:rPr lang="en-US" sz="2400" dirty="0">
                          <a:sym typeface="Wingdings" pitchFamily="2" charset="2"/>
                        </a:rPr>
                        <a:t> </a:t>
                      </a:r>
                      <a:r>
                        <a:rPr lang="en-US" sz="2400" dirty="0"/>
                        <a:t>200 OK</a:t>
                      </a:r>
                      <a:endParaRPr lang="nl-BE" sz="2400" dirty="0">
                        <a:latin typeface="Calibri" pitchFamily="34" charset="0"/>
                        <a:cs typeface="Calibri" pitchFamily="34" charset="0"/>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96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Negocierea</a:t>
            </a:r>
            <a:r>
              <a:rPr lang="en-US" dirty="0"/>
              <a:t> </a:t>
            </a:r>
            <a:r>
              <a:rPr lang="en-US" dirty="0" err="1"/>
              <a:t>formatului</a:t>
            </a:r>
            <a:br>
              <a:rPr lang="en-US" dirty="0"/>
            </a:br>
            <a:r>
              <a:rPr lang="en-US" dirty="0"/>
              <a:t>de </a:t>
            </a:r>
            <a:r>
              <a:rPr lang="en-US" dirty="0" err="1"/>
              <a:t>reprezentare</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en-US" dirty="0" err="1"/>
              <a:t>Diferite</a:t>
            </a:r>
            <a:r>
              <a:rPr lang="en-US" dirty="0"/>
              <a:t> </a:t>
            </a:r>
            <a:r>
              <a:rPr lang="en-US" dirty="0" err="1"/>
              <a:t>formate</a:t>
            </a:r>
            <a:r>
              <a:rPr lang="en-US" dirty="0"/>
              <a:t> de </a:t>
            </a:r>
            <a:r>
              <a:rPr lang="en-US" dirty="0" err="1"/>
              <a:t>reprezentare</a:t>
            </a:r>
            <a:r>
              <a:rPr lang="en-US" dirty="0"/>
              <a:t>:</a:t>
            </a:r>
          </a:p>
          <a:p>
            <a:pPr lvl="1"/>
            <a:r>
              <a:rPr lang="en-US" sz="3400" dirty="0"/>
              <a:t>XML, JSON (pentru </a:t>
            </a:r>
            <a:r>
              <a:rPr lang="en-US" sz="3400" dirty="0" err="1"/>
              <a:t>clienți</a:t>
            </a:r>
            <a:r>
              <a:rPr lang="en-US" sz="3400" dirty="0"/>
              <a:t> Web), HTML, PDF, …</a:t>
            </a:r>
          </a:p>
          <a:p>
            <a:r>
              <a:rPr lang="en-US" dirty="0" err="1"/>
              <a:t>Metode</a:t>
            </a:r>
            <a:r>
              <a:rPr lang="en-US" dirty="0"/>
              <a:t> de </a:t>
            </a:r>
            <a:r>
              <a:rPr lang="en-US" dirty="0" err="1"/>
              <a:t>negociere</a:t>
            </a:r>
            <a:r>
              <a:rPr lang="en-US" dirty="0"/>
              <a:t> a </a:t>
            </a:r>
            <a:r>
              <a:rPr lang="en-US" dirty="0" err="1"/>
              <a:t>formatului</a:t>
            </a:r>
            <a:r>
              <a:rPr lang="en-US" dirty="0"/>
              <a:t>:</a:t>
            </a:r>
          </a:p>
          <a:p>
            <a:pPr lvl="1"/>
            <a:r>
              <a:rPr lang="en-US" sz="3400" dirty="0" err="1"/>
              <a:t>Antete</a:t>
            </a:r>
            <a:r>
              <a:rPr lang="en-US" sz="3400" dirty="0"/>
              <a:t>: </a:t>
            </a:r>
            <a:r>
              <a:rPr lang="en-US" sz="3400" dirty="0">
                <a:solidFill>
                  <a:srgbClr val="FF0000"/>
                </a:solidFill>
              </a:rPr>
              <a:t>Accept</a:t>
            </a:r>
            <a:r>
              <a:rPr lang="en-US" sz="3400" dirty="0"/>
              <a:t> </a:t>
            </a:r>
            <a:r>
              <a:rPr lang="en-US" sz="3400" dirty="0" err="1"/>
              <a:t>sau</a:t>
            </a:r>
            <a:r>
              <a:rPr lang="en-US" sz="3400" dirty="0"/>
              <a:t> </a:t>
            </a:r>
            <a:r>
              <a:rPr lang="en-US" sz="3400" dirty="0">
                <a:solidFill>
                  <a:srgbClr val="FF0000"/>
                </a:solidFill>
              </a:rPr>
              <a:t>Content-Type</a:t>
            </a:r>
            <a:r>
              <a:rPr lang="en-US" sz="3400" dirty="0"/>
              <a:t>: </a:t>
            </a:r>
            <a:r>
              <a:rPr lang="en-US" sz="3400" dirty="0">
                <a:solidFill>
                  <a:srgbClr val="FF0000"/>
                </a:solidFill>
              </a:rPr>
              <a:t>application/xml</a:t>
            </a:r>
          </a:p>
          <a:p>
            <a:pPr lvl="1"/>
            <a:r>
              <a:rPr lang="en-US" sz="3400" dirty="0" err="1"/>
              <a:t>Parametrii</a:t>
            </a:r>
            <a:r>
              <a:rPr lang="en-US" sz="3400" dirty="0"/>
              <a:t> Query: GET /users/123456?format=</a:t>
            </a:r>
            <a:r>
              <a:rPr lang="en-US" sz="3400" dirty="0" err="1">
                <a:solidFill>
                  <a:srgbClr val="FF0000"/>
                </a:solidFill>
              </a:rPr>
              <a:t>json</a:t>
            </a:r>
            <a:endParaRPr lang="en-US" sz="3400" dirty="0">
              <a:solidFill>
                <a:srgbClr val="FF0000"/>
              </a:solidFill>
            </a:endParaRPr>
          </a:p>
          <a:p>
            <a:pPr lvl="1"/>
            <a:r>
              <a:rPr lang="en-US" sz="3400" dirty="0" err="1"/>
              <a:t>Extensii</a:t>
            </a:r>
            <a:r>
              <a:rPr lang="en-US" sz="3400" dirty="0"/>
              <a:t> URL: PUT /users/123456</a:t>
            </a:r>
            <a:r>
              <a:rPr lang="en-US" sz="3400" dirty="0">
                <a:solidFill>
                  <a:srgbClr val="FF0000"/>
                </a:solidFill>
              </a:rPr>
              <a:t>.xml</a:t>
            </a:r>
          </a:p>
          <a:p>
            <a:pPr lvl="1"/>
            <a:r>
              <a:rPr lang="en-US" sz="3400" dirty="0" err="1"/>
              <a:t>Formatele</a:t>
            </a:r>
            <a:r>
              <a:rPr lang="en-US" sz="3400" dirty="0"/>
              <a:t> multiple pot fi </a:t>
            </a:r>
            <a:r>
              <a:rPr lang="en-US" sz="3400" dirty="0" err="1"/>
              <a:t>utilizate</a:t>
            </a:r>
            <a:r>
              <a:rPr lang="en-US" sz="3400" dirty="0"/>
              <a:t> pentru </a:t>
            </a:r>
            <a:r>
              <a:rPr lang="en-US" sz="3400" dirty="0" err="1"/>
              <a:t>versionare</a:t>
            </a:r>
            <a:r>
              <a:rPr lang="en-US" sz="3400" dirty="0"/>
              <a:t>.</a:t>
            </a:r>
          </a:p>
        </p:txBody>
      </p:sp>
    </p:spTree>
    <p:extLst>
      <p:ext uri="{BB962C8B-B14F-4D97-AF65-F5344CB8AC3E}">
        <p14:creationId xmlns:p14="http://schemas.microsoft.com/office/powerpoint/2010/main" val="166092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Filtrare</a:t>
            </a:r>
            <a:r>
              <a:rPr lang="ro-RO" dirty="0"/>
              <a:t>a</a:t>
            </a:r>
            <a:r>
              <a:rPr lang="en-US" dirty="0"/>
              <a:t>, </a:t>
            </a:r>
            <a:r>
              <a:rPr lang="en-US" dirty="0" err="1"/>
              <a:t>sortare</a:t>
            </a:r>
            <a:r>
              <a:rPr lang="ro-RO" dirty="0"/>
              <a:t>a</a:t>
            </a:r>
            <a:r>
              <a:rPr lang="en-US" dirty="0"/>
              <a:t>,</a:t>
            </a:r>
            <a:br>
              <a:rPr lang="ro-RO" dirty="0"/>
            </a:br>
            <a:r>
              <a:rPr lang="ro-RO" dirty="0"/>
              <a:t>selecția câmpurilor, paginarea</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ro-RO" sz="3300" dirty="0"/>
              <a:t>Filtrare:</a:t>
            </a:r>
            <a:r>
              <a:rPr lang="en-US" sz="3300" dirty="0"/>
              <a:t> </a:t>
            </a:r>
            <a:r>
              <a:rPr lang="ro-RO" sz="3300" dirty="0"/>
              <a:t>cu ajutorul unui câmp sau limbaj de interogare în Query String</a:t>
            </a:r>
            <a:r>
              <a:rPr lang="en-US" sz="3300" dirty="0"/>
              <a:t>:</a:t>
            </a:r>
          </a:p>
          <a:p>
            <a:endParaRPr lang="en-US" sz="3300" dirty="0"/>
          </a:p>
          <a:p>
            <a:endParaRPr lang="en-US" sz="3300" dirty="0"/>
          </a:p>
          <a:p>
            <a:r>
              <a:rPr lang="ro-RO" sz="3300" dirty="0"/>
              <a:t>Sortare: pe baza mai multor criterii ascendent sau descendent</a:t>
            </a:r>
            <a:r>
              <a:rPr lang="en-US" sz="3300" dirty="0"/>
              <a:t>:</a:t>
            </a:r>
          </a:p>
          <a:p>
            <a:endParaRPr lang="en-US" sz="3300" dirty="0"/>
          </a:p>
          <a:p>
            <a:pPr lvl="1"/>
            <a:r>
              <a:rPr lang="ro-RO" sz="3300" dirty="0"/>
              <a:t>Întoarce lista autoturismelor sortată descendent după producător și ascendent după denumirea modelului</a:t>
            </a:r>
            <a:r>
              <a:rPr lang="en-US" sz="3300" dirty="0"/>
              <a:t>.</a:t>
            </a:r>
          </a:p>
        </p:txBody>
      </p:sp>
      <p:graphicFrame>
        <p:nvGraphicFramePr>
          <p:cNvPr id="3" name="Table 2">
            <a:extLst>
              <a:ext uri="{FF2B5EF4-FFF2-40B4-BE49-F238E27FC236}">
                <a16:creationId xmlns:a16="http://schemas.microsoft.com/office/drawing/2014/main" id="{DF434658-9336-3BA0-CEF1-19DA01CD03F6}"/>
              </a:ext>
            </a:extLst>
          </p:cNvPr>
          <p:cNvGraphicFramePr>
            <a:graphicFrameLocks noGrp="1"/>
          </p:cNvGraphicFramePr>
          <p:nvPr>
            <p:extLst>
              <p:ext uri="{D42A27DB-BD31-4B8C-83A1-F6EECF244321}">
                <p14:modId xmlns:p14="http://schemas.microsoft.com/office/powerpoint/2010/main" val="2639778386"/>
              </p:ext>
            </p:extLst>
          </p:nvPr>
        </p:nvGraphicFramePr>
        <p:xfrm>
          <a:off x="435096" y="2987040"/>
          <a:ext cx="9994496" cy="883920"/>
        </p:xfrm>
        <a:graphic>
          <a:graphicData uri="http://schemas.openxmlformats.org/drawingml/2006/table">
            <a:tbl>
              <a:tblPr bandRow="1">
                <a:effectLst>
                  <a:outerShdw blurRad="50800" dist="38100" dir="5400000" algn="t" rotWithShape="0">
                    <a:prstClr val="black">
                      <a:alpha val="40000"/>
                    </a:prstClr>
                  </a:outerShdw>
                </a:effectLst>
                <a:tableStyleId>{ED083AE6-46FA-4A59-8FB0-9F97EB10719F}</a:tableStyleId>
              </a:tblPr>
              <a:tblGrid>
                <a:gridCol w="9994496">
                  <a:extLst>
                    <a:ext uri="{9D8B030D-6E8A-4147-A177-3AD203B41FA5}">
                      <a16:colId xmlns:a16="http://schemas.microsoft.com/office/drawing/2014/main" val="1974853384"/>
                    </a:ext>
                  </a:extLst>
                </a:gridCol>
              </a:tblGrid>
              <a:tr h="370840">
                <a:tc>
                  <a:txBody>
                    <a:bodyPr/>
                    <a:lstStyle/>
                    <a:p>
                      <a:r>
                        <a:rPr lang="en-US" sz="2600" dirty="0"/>
                        <a:t>GET /</a:t>
                      </a:r>
                      <a:r>
                        <a:rPr lang="en-US" sz="2600" dirty="0" err="1"/>
                        <a:t>cars?color</a:t>
                      </a:r>
                      <a:r>
                        <a:rPr lang="en-US" sz="2600" dirty="0"/>
                        <a:t>=red </a:t>
                      </a:r>
                      <a:r>
                        <a:rPr lang="ro-RO" sz="2600" dirty="0"/>
                        <a:t>întoarce lista autoturismelor de culoare roșie</a:t>
                      </a:r>
                      <a:endParaRPr lang="en-US" sz="2600" dirty="0"/>
                    </a:p>
                    <a:p>
                      <a:r>
                        <a:rPr lang="en-US" sz="2600" dirty="0"/>
                        <a:t>GET /</a:t>
                      </a:r>
                      <a:r>
                        <a:rPr lang="en-US" sz="2600" dirty="0" err="1"/>
                        <a:t>cars?seats</a:t>
                      </a:r>
                      <a:r>
                        <a:rPr lang="en-US" sz="2600" dirty="0"/>
                        <a:t>&lt;=2 </a:t>
                      </a:r>
                      <a:r>
                        <a:rPr lang="ro-RO" sz="2600" dirty="0"/>
                        <a:t>întoarce lista autoturismelor cu cel mult două locuri</a:t>
                      </a:r>
                      <a:endParaRPr lang="en-US" sz="2600" dirty="0"/>
                    </a:p>
                  </a:txBody>
                  <a:tcPr/>
                </a:tc>
                <a:extLst>
                  <a:ext uri="{0D108BD9-81ED-4DB2-BD59-A6C34878D82A}">
                    <a16:rowId xmlns:a16="http://schemas.microsoft.com/office/drawing/2014/main" val="57172745"/>
                  </a:ext>
                </a:extLst>
              </a:tr>
            </a:tbl>
          </a:graphicData>
        </a:graphic>
      </p:graphicFrame>
      <p:graphicFrame>
        <p:nvGraphicFramePr>
          <p:cNvPr id="4" name="Table 3">
            <a:extLst>
              <a:ext uri="{FF2B5EF4-FFF2-40B4-BE49-F238E27FC236}">
                <a16:creationId xmlns:a16="http://schemas.microsoft.com/office/drawing/2014/main" id="{2DE04069-BD3F-219D-462E-1D38F1683094}"/>
              </a:ext>
            </a:extLst>
          </p:cNvPr>
          <p:cNvGraphicFramePr>
            <a:graphicFrameLocks noGrp="1"/>
          </p:cNvGraphicFramePr>
          <p:nvPr>
            <p:extLst>
              <p:ext uri="{D42A27DB-BD31-4B8C-83A1-F6EECF244321}">
                <p14:modId xmlns:p14="http://schemas.microsoft.com/office/powerpoint/2010/main" val="103689084"/>
              </p:ext>
            </p:extLst>
          </p:nvPr>
        </p:nvGraphicFramePr>
        <p:xfrm>
          <a:off x="435096" y="4626525"/>
          <a:ext cx="7024429" cy="487680"/>
        </p:xfrm>
        <a:graphic>
          <a:graphicData uri="http://schemas.openxmlformats.org/drawingml/2006/table">
            <a:tbl>
              <a:tblPr bandRow="1">
                <a:effectLst>
                  <a:outerShdw blurRad="50800" dist="38100" dir="5400000" algn="t" rotWithShape="0">
                    <a:prstClr val="black">
                      <a:alpha val="40000"/>
                    </a:prstClr>
                  </a:outerShdw>
                </a:effectLst>
                <a:tableStyleId>{ED083AE6-46FA-4A59-8FB0-9F97EB10719F}</a:tableStyleId>
              </a:tblPr>
              <a:tblGrid>
                <a:gridCol w="7024429">
                  <a:extLst>
                    <a:ext uri="{9D8B030D-6E8A-4147-A177-3AD203B41FA5}">
                      <a16:colId xmlns:a16="http://schemas.microsoft.com/office/drawing/2014/main" val="1974853384"/>
                    </a:ext>
                  </a:extLst>
                </a:gridCol>
              </a:tblGrid>
              <a:tr h="370840">
                <a:tc>
                  <a:txBody>
                    <a:bodyPr/>
                    <a:lstStyle/>
                    <a:p>
                      <a:r>
                        <a:rPr lang="en-US" sz="2600" dirty="0"/>
                        <a:t>GET /</a:t>
                      </a:r>
                      <a:r>
                        <a:rPr lang="en-US" sz="2600" dirty="0" err="1"/>
                        <a:t>cars?sort</a:t>
                      </a:r>
                      <a:r>
                        <a:rPr lang="en-US" sz="2600" dirty="0"/>
                        <a:t>=-</a:t>
                      </a:r>
                      <a:r>
                        <a:rPr lang="en-US" sz="2600" dirty="0" err="1"/>
                        <a:t>manufactorer</a:t>
                      </a:r>
                      <a:r>
                        <a:rPr lang="en-US" sz="2600" dirty="0"/>
                        <a:t>,+model</a:t>
                      </a:r>
                    </a:p>
                  </a:txBody>
                  <a:tcPr/>
                </a:tc>
                <a:extLst>
                  <a:ext uri="{0D108BD9-81ED-4DB2-BD59-A6C34878D82A}">
                    <a16:rowId xmlns:a16="http://schemas.microsoft.com/office/drawing/2014/main" val="57172745"/>
                  </a:ext>
                </a:extLst>
              </a:tr>
            </a:tbl>
          </a:graphicData>
        </a:graphic>
      </p:graphicFrame>
    </p:spTree>
    <p:extLst>
      <p:ext uri="{BB962C8B-B14F-4D97-AF65-F5344CB8AC3E}">
        <p14:creationId xmlns:p14="http://schemas.microsoft.com/office/powerpoint/2010/main" val="247267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par>
                          <p:cTn id="17" fill="hold">
                            <p:stCondLst>
                              <p:cond delay="0"/>
                            </p:stCondLst>
                            <p:childTnLst>
                              <p:par>
                                <p:cTn id="18" presetID="53" presetClass="entr" presetSubtype="16"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dirty="0"/>
              <a:t>Selecția câmpurilor</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en-US" sz="3200" dirty="0" err="1"/>
              <a:t>Clienții</a:t>
            </a:r>
            <a:r>
              <a:rPr lang="en-US" sz="3200" dirty="0"/>
              <a:t> </a:t>
            </a:r>
            <a:r>
              <a:rPr lang="en-US" sz="3200" dirty="0" err="1"/>
              <a:t>mobili</a:t>
            </a:r>
            <a:r>
              <a:rPr lang="en-US" sz="3200" dirty="0"/>
              <a:t> </a:t>
            </a:r>
            <a:r>
              <a:rPr lang="en-US" sz="3200" dirty="0" err="1"/>
              <a:t>afișează</a:t>
            </a:r>
            <a:r>
              <a:rPr lang="en-US" sz="3200" dirty="0"/>
              <a:t> </a:t>
            </a:r>
            <a:r>
              <a:rPr lang="en-US" sz="3200" dirty="0" err="1"/>
              <a:t>doar</a:t>
            </a:r>
            <a:r>
              <a:rPr lang="en-US" sz="3200" dirty="0"/>
              <a:t> </a:t>
            </a:r>
            <a:r>
              <a:rPr lang="en-US" sz="3200" dirty="0" err="1"/>
              <a:t>câteva</a:t>
            </a:r>
            <a:r>
              <a:rPr lang="en-US" sz="3200" dirty="0"/>
              <a:t> </a:t>
            </a:r>
            <a:r>
              <a:rPr lang="en-US" sz="3200" dirty="0" err="1"/>
              <a:t>atribute</a:t>
            </a:r>
            <a:r>
              <a:rPr lang="en-US" sz="3200" dirty="0"/>
              <a:t> </a:t>
            </a:r>
            <a:r>
              <a:rPr lang="en-US" sz="3200" dirty="0" err="1"/>
              <a:t>dintr</a:t>
            </a:r>
            <a:r>
              <a:rPr lang="en-US" sz="3200" dirty="0"/>
              <a:t>-o </a:t>
            </a:r>
            <a:r>
              <a:rPr lang="en-US" sz="3200" dirty="0" err="1"/>
              <a:t>listă</a:t>
            </a:r>
            <a:r>
              <a:rPr lang="ro-RO" sz="3200" dirty="0"/>
              <a:t>, neavând</a:t>
            </a:r>
            <a:r>
              <a:rPr lang="en-US" sz="3200" dirty="0"/>
              <a:t> </a:t>
            </a:r>
            <a:r>
              <a:rPr lang="en-US" sz="3200" dirty="0" err="1"/>
              <a:t>nevoie</a:t>
            </a:r>
            <a:r>
              <a:rPr lang="en-US" sz="3200" dirty="0"/>
              <a:t> de </a:t>
            </a:r>
            <a:r>
              <a:rPr lang="en-US" sz="3200" dirty="0" err="1"/>
              <a:t>toate</a:t>
            </a:r>
            <a:r>
              <a:rPr lang="en-US" sz="3200" dirty="0"/>
              <a:t> </a:t>
            </a:r>
            <a:r>
              <a:rPr lang="en-US" sz="3200" dirty="0" err="1"/>
              <a:t>atributele</a:t>
            </a:r>
            <a:r>
              <a:rPr lang="en-US" sz="3200" dirty="0"/>
              <a:t> </a:t>
            </a:r>
            <a:r>
              <a:rPr lang="en-US" sz="3200" dirty="0" err="1"/>
              <a:t>unei</a:t>
            </a:r>
            <a:r>
              <a:rPr lang="en-US" sz="3200" dirty="0"/>
              <a:t> </a:t>
            </a:r>
            <a:r>
              <a:rPr lang="en-US" sz="3200" dirty="0" err="1"/>
              <a:t>resurse</a:t>
            </a:r>
            <a:r>
              <a:rPr lang="en-US" sz="3200" dirty="0"/>
              <a:t>. </a:t>
            </a:r>
            <a:r>
              <a:rPr lang="ro-RO" sz="3200" dirty="0"/>
              <a:t>Selecția o</a:t>
            </a:r>
            <a:r>
              <a:rPr lang="en-US" sz="3200" dirty="0" err="1"/>
              <a:t>feră</a:t>
            </a:r>
            <a:r>
              <a:rPr lang="en-US" sz="3200" dirty="0"/>
              <a:t> </a:t>
            </a:r>
            <a:r>
              <a:rPr lang="en-US" sz="3200" dirty="0" err="1"/>
              <a:t>consumatorului</a:t>
            </a:r>
            <a:r>
              <a:rPr lang="en-US" sz="3200" dirty="0"/>
              <a:t> </a:t>
            </a:r>
            <a:r>
              <a:rPr lang="en-US" sz="3200" dirty="0" err="1"/>
              <a:t>posibilitatea</a:t>
            </a:r>
            <a:r>
              <a:rPr lang="en-US" sz="3200" dirty="0"/>
              <a:t> de a </a:t>
            </a:r>
            <a:r>
              <a:rPr lang="en-US" sz="3200" dirty="0" err="1"/>
              <a:t>alege</a:t>
            </a:r>
            <a:r>
              <a:rPr lang="en-US" sz="3200" dirty="0"/>
              <a:t> </a:t>
            </a:r>
            <a:r>
              <a:rPr lang="en-US" sz="3200" dirty="0" err="1"/>
              <a:t>câmpurile</a:t>
            </a:r>
            <a:r>
              <a:rPr lang="en-US" sz="3200" dirty="0"/>
              <a:t> </a:t>
            </a:r>
            <a:r>
              <a:rPr lang="en-US" sz="3200" dirty="0" err="1"/>
              <a:t>returnate</a:t>
            </a:r>
            <a:r>
              <a:rPr lang="en-US" sz="3200" dirty="0"/>
              <a:t>. </a:t>
            </a:r>
            <a:r>
              <a:rPr lang="en-US" sz="3200" dirty="0" err="1"/>
              <a:t>Acest</a:t>
            </a:r>
            <a:r>
              <a:rPr lang="en-US" sz="3200" dirty="0"/>
              <a:t> </a:t>
            </a:r>
            <a:r>
              <a:rPr lang="en-US" sz="3200" dirty="0" err="1"/>
              <a:t>lucru</a:t>
            </a:r>
            <a:r>
              <a:rPr lang="en-US" sz="3200" dirty="0"/>
              <a:t> </a:t>
            </a:r>
            <a:r>
              <a:rPr lang="ro-RO" sz="3200" dirty="0"/>
              <a:t>reduce </a:t>
            </a:r>
            <a:r>
              <a:rPr lang="en-US" sz="3200" dirty="0" err="1"/>
              <a:t>traficul</a:t>
            </a:r>
            <a:r>
              <a:rPr lang="en-US" sz="3200" dirty="0"/>
              <a:t> </a:t>
            </a:r>
            <a:r>
              <a:rPr lang="ro-RO" sz="3200" dirty="0"/>
              <a:t>în</a:t>
            </a:r>
            <a:r>
              <a:rPr lang="en-US" sz="3200" dirty="0"/>
              <a:t> </a:t>
            </a:r>
            <a:r>
              <a:rPr lang="en-US" sz="3200" dirty="0" err="1"/>
              <a:t>rețea</a:t>
            </a:r>
            <a:r>
              <a:rPr lang="en-US" sz="3200" dirty="0"/>
              <a:t> </a:t>
            </a:r>
            <a:r>
              <a:rPr lang="en-US" sz="3200" dirty="0" err="1"/>
              <a:t>și</a:t>
            </a:r>
            <a:r>
              <a:rPr lang="en-US" sz="3200" dirty="0"/>
              <a:t> </a:t>
            </a:r>
            <a:r>
              <a:rPr lang="en-US" sz="3200" dirty="0" err="1"/>
              <a:t>accelea</a:t>
            </a:r>
            <a:r>
              <a:rPr lang="ro-RO" sz="3200" dirty="0"/>
              <a:t>ză</a:t>
            </a:r>
            <a:r>
              <a:rPr lang="en-US" sz="3200" dirty="0"/>
              <a:t> </a:t>
            </a:r>
            <a:r>
              <a:rPr lang="en-US" sz="3200" dirty="0" err="1"/>
              <a:t>utilizarea</a:t>
            </a:r>
            <a:r>
              <a:rPr lang="en-US" sz="3200" dirty="0"/>
              <a:t> API</a:t>
            </a:r>
            <a:r>
              <a:rPr lang="ro-RO" sz="3200" dirty="0"/>
              <a:t>-ului</a:t>
            </a:r>
            <a:r>
              <a:rPr lang="en-US" sz="3200" dirty="0"/>
              <a:t>:</a:t>
            </a:r>
          </a:p>
        </p:txBody>
      </p:sp>
      <p:graphicFrame>
        <p:nvGraphicFramePr>
          <p:cNvPr id="3" name="Table 2">
            <a:extLst>
              <a:ext uri="{FF2B5EF4-FFF2-40B4-BE49-F238E27FC236}">
                <a16:creationId xmlns:a16="http://schemas.microsoft.com/office/drawing/2014/main" id="{BF541D6B-1F9A-F7D7-E6A0-5D3BFC2C854A}"/>
              </a:ext>
            </a:extLst>
          </p:cNvPr>
          <p:cNvGraphicFramePr>
            <a:graphicFrameLocks noGrp="1"/>
          </p:cNvGraphicFramePr>
          <p:nvPr>
            <p:extLst>
              <p:ext uri="{D42A27DB-BD31-4B8C-83A1-F6EECF244321}">
                <p14:modId xmlns:p14="http://schemas.microsoft.com/office/powerpoint/2010/main" val="22769678"/>
              </p:ext>
            </p:extLst>
          </p:nvPr>
        </p:nvGraphicFramePr>
        <p:xfrm>
          <a:off x="2896178" y="3708093"/>
          <a:ext cx="6399644" cy="487680"/>
        </p:xfrm>
        <a:graphic>
          <a:graphicData uri="http://schemas.openxmlformats.org/drawingml/2006/table">
            <a:tbl>
              <a:tblPr bandRow="1">
                <a:effectLst>
                  <a:outerShdw blurRad="50800" dist="38100" dir="5400000" algn="t" rotWithShape="0">
                    <a:prstClr val="black">
                      <a:alpha val="40000"/>
                    </a:prstClr>
                  </a:outerShdw>
                </a:effectLst>
                <a:tableStyleId>{1E171933-4619-4E11-9A3F-F7608DF75F80}</a:tableStyleId>
              </a:tblPr>
              <a:tblGrid>
                <a:gridCol w="6399644">
                  <a:extLst>
                    <a:ext uri="{9D8B030D-6E8A-4147-A177-3AD203B41FA5}">
                      <a16:colId xmlns:a16="http://schemas.microsoft.com/office/drawing/2014/main" val="1974853384"/>
                    </a:ext>
                  </a:extLst>
                </a:gridCol>
              </a:tblGrid>
              <a:tr h="370840">
                <a:tc>
                  <a:txBody>
                    <a:bodyPr/>
                    <a:lstStyle/>
                    <a:p>
                      <a:r>
                        <a:rPr lang="en-US" sz="2600" dirty="0"/>
                        <a:t>GET /</a:t>
                      </a:r>
                      <a:r>
                        <a:rPr lang="en-US" sz="2600" dirty="0" err="1"/>
                        <a:t>cars?fields</a:t>
                      </a:r>
                      <a:r>
                        <a:rPr lang="en-US" sz="2600" dirty="0"/>
                        <a:t>=</a:t>
                      </a:r>
                      <a:r>
                        <a:rPr lang="en-US" sz="2600" dirty="0" err="1"/>
                        <a:t>manufacturer,model,id,color</a:t>
                      </a:r>
                      <a:endParaRPr lang="en-US" sz="2600" dirty="0"/>
                    </a:p>
                  </a:txBody>
                  <a:tcPr/>
                </a:tc>
                <a:extLst>
                  <a:ext uri="{0D108BD9-81ED-4DB2-BD59-A6C34878D82A}">
                    <a16:rowId xmlns:a16="http://schemas.microsoft.com/office/drawing/2014/main" val="57172745"/>
                  </a:ext>
                </a:extLst>
              </a:tr>
            </a:tbl>
          </a:graphicData>
        </a:graphic>
      </p:graphicFrame>
      <p:pic>
        <p:nvPicPr>
          <p:cNvPr id="4" name="Picture 3">
            <a:extLst>
              <a:ext uri="{FF2B5EF4-FFF2-40B4-BE49-F238E27FC236}">
                <a16:creationId xmlns:a16="http://schemas.microsoft.com/office/drawing/2014/main" id="{5FFA6536-610E-64C0-5DFB-AE8DF7741AB1}"/>
              </a:ext>
            </a:extLst>
          </p:cNvPr>
          <p:cNvPicPr>
            <a:picLocks noChangeAspect="1"/>
          </p:cNvPicPr>
          <p:nvPr/>
        </p:nvPicPr>
        <p:blipFill>
          <a:blip r:embed="rId3"/>
          <a:stretch>
            <a:fillRect/>
          </a:stretch>
        </p:blipFill>
        <p:spPr>
          <a:xfrm>
            <a:off x="3544631" y="4351914"/>
            <a:ext cx="5102737" cy="70466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3B6B59E-7211-B68C-4BF6-36655BB672E7}"/>
              </a:ext>
            </a:extLst>
          </p:cNvPr>
          <p:cNvPicPr>
            <a:picLocks noChangeAspect="1"/>
          </p:cNvPicPr>
          <p:nvPr/>
        </p:nvPicPr>
        <p:blipFill>
          <a:blip r:embed="rId4"/>
          <a:stretch>
            <a:fillRect/>
          </a:stretch>
        </p:blipFill>
        <p:spPr>
          <a:xfrm>
            <a:off x="3544631" y="5161919"/>
            <a:ext cx="5102737" cy="72548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796AC2B6-368A-3B49-9B11-5C32B77ECEC8}"/>
              </a:ext>
            </a:extLst>
          </p:cNvPr>
          <p:cNvPicPr>
            <a:picLocks noChangeAspect="1"/>
          </p:cNvPicPr>
          <p:nvPr/>
        </p:nvPicPr>
        <p:blipFill>
          <a:blip r:embed="rId5"/>
          <a:stretch>
            <a:fillRect/>
          </a:stretch>
        </p:blipFill>
        <p:spPr>
          <a:xfrm>
            <a:off x="3544632" y="5992745"/>
            <a:ext cx="5102736" cy="6871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981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dirty="0"/>
              <a:t>Paginarea</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en-US" sz="2800" dirty="0"/>
              <a:t>Se </a:t>
            </a:r>
            <a:r>
              <a:rPr lang="en-US" sz="2800" dirty="0" err="1"/>
              <a:t>folosesc</a:t>
            </a:r>
            <a:r>
              <a:rPr lang="en-US" sz="2800" dirty="0"/>
              <a:t> </a:t>
            </a:r>
            <a:r>
              <a:rPr lang="en-US" sz="2800" dirty="0" err="1"/>
              <a:t>câmpurile</a:t>
            </a:r>
            <a:r>
              <a:rPr lang="en-US" sz="2800" dirty="0"/>
              <a:t> limit </a:t>
            </a:r>
            <a:r>
              <a:rPr lang="en-US" sz="2800" dirty="0" err="1"/>
              <a:t>și</a:t>
            </a:r>
            <a:r>
              <a:rPr lang="en-US" sz="2800" dirty="0"/>
              <a:t> offset, </a:t>
            </a:r>
            <a:r>
              <a:rPr lang="en-US" sz="2800" dirty="0" err="1"/>
              <a:t>preluate</a:t>
            </a:r>
            <a:r>
              <a:rPr lang="en-US" sz="2800" dirty="0"/>
              <a:t> de la </a:t>
            </a:r>
            <a:r>
              <a:rPr lang="en-US" sz="2800" dirty="0" err="1"/>
              <a:t>exploatarea</a:t>
            </a:r>
            <a:r>
              <a:rPr lang="en-US" sz="2800" dirty="0"/>
              <a:t> </a:t>
            </a:r>
            <a:r>
              <a:rPr lang="en-US" sz="2800" dirty="0" err="1"/>
              <a:t>bazelor</a:t>
            </a:r>
            <a:r>
              <a:rPr lang="en-US" sz="2800" dirty="0"/>
              <a:t> de date, care trebuie </a:t>
            </a:r>
            <a:r>
              <a:rPr lang="en-US" sz="2800" dirty="0" err="1"/>
              <a:t>să</a:t>
            </a:r>
            <a:r>
              <a:rPr lang="en-US" sz="2800" dirty="0"/>
              <a:t> </a:t>
            </a:r>
            <a:r>
              <a:rPr lang="en-US" sz="2800" dirty="0" err="1"/>
              <a:t>aibă</a:t>
            </a:r>
            <a:r>
              <a:rPr lang="en-US" sz="2800" dirty="0"/>
              <a:t> </a:t>
            </a:r>
            <a:r>
              <a:rPr lang="en-US" sz="2800" dirty="0" err="1"/>
              <a:t>valori</a:t>
            </a:r>
            <a:r>
              <a:rPr lang="en-US" sz="2800" dirty="0"/>
              <a:t> </a:t>
            </a:r>
            <a:r>
              <a:rPr lang="en-US" sz="2800" dirty="0" err="1"/>
              <a:t>implicite</a:t>
            </a:r>
            <a:r>
              <a:rPr lang="en-US" sz="2800" dirty="0"/>
              <a:t>, de </a:t>
            </a:r>
            <a:r>
              <a:rPr lang="en-US" sz="2800" dirty="0" err="1"/>
              <a:t>exemplu</a:t>
            </a:r>
            <a:r>
              <a:rPr lang="en-US" sz="2800" dirty="0"/>
              <a:t> limit=20 </a:t>
            </a:r>
            <a:r>
              <a:rPr lang="en-US" sz="2800" dirty="0" err="1"/>
              <a:t>și</a:t>
            </a:r>
            <a:r>
              <a:rPr lang="en-US" sz="2800" dirty="0"/>
              <a:t> offset=0:</a:t>
            </a:r>
          </a:p>
          <a:p>
            <a:endParaRPr lang="en-US" sz="2800" dirty="0"/>
          </a:p>
          <a:p>
            <a:r>
              <a:rPr lang="en-US" sz="2800" dirty="0"/>
              <a:t>Pentru a </a:t>
            </a:r>
            <a:r>
              <a:rPr lang="en-US" sz="2800" dirty="0" err="1"/>
              <a:t>primi</a:t>
            </a:r>
            <a:r>
              <a:rPr lang="en-US" sz="2800" dirty="0"/>
              <a:t> </a:t>
            </a:r>
            <a:r>
              <a:rPr lang="en-US" sz="2800" dirty="0" err="1"/>
              <a:t>întreaga</a:t>
            </a:r>
            <a:r>
              <a:rPr lang="en-US" sz="2800" dirty="0"/>
              <a:t> </a:t>
            </a:r>
            <a:r>
              <a:rPr lang="en-US" sz="2800" dirty="0" err="1"/>
              <a:t>listă</a:t>
            </a:r>
            <a:r>
              <a:rPr lang="en-US" sz="2800" dirty="0"/>
              <a:t> de </a:t>
            </a:r>
            <a:r>
              <a:rPr lang="en-US" sz="2800" dirty="0" err="1"/>
              <a:t>rezultate</a:t>
            </a:r>
            <a:r>
              <a:rPr lang="en-US" sz="2800" dirty="0"/>
              <a:t> se poate </a:t>
            </a:r>
            <a:r>
              <a:rPr lang="en-US" sz="2800" dirty="0" err="1"/>
              <a:t>folosi</a:t>
            </a:r>
            <a:r>
              <a:rPr lang="en-US" sz="2800" dirty="0"/>
              <a:t> un </a:t>
            </a:r>
            <a:r>
              <a:rPr lang="en-US" sz="2800" dirty="0" err="1"/>
              <a:t>antet</a:t>
            </a:r>
            <a:r>
              <a:rPr lang="en-US" sz="2800" dirty="0"/>
              <a:t> HTTP </a:t>
            </a:r>
            <a:r>
              <a:rPr lang="en-US" sz="2800" dirty="0" err="1"/>
              <a:t>personalizat</a:t>
            </a:r>
            <a:r>
              <a:rPr lang="en-US" sz="2800" dirty="0"/>
              <a:t> precum: X-Total-Count;</a:t>
            </a:r>
          </a:p>
          <a:p>
            <a:r>
              <a:rPr lang="en-US" sz="2800" dirty="0" err="1"/>
              <a:t>Trebuiesc</a:t>
            </a:r>
            <a:r>
              <a:rPr lang="en-US" sz="2800" dirty="0"/>
              <a:t> </a:t>
            </a:r>
            <a:r>
              <a:rPr lang="en-US" sz="2800" dirty="0" err="1"/>
              <a:t>incluse</a:t>
            </a:r>
            <a:r>
              <a:rPr lang="en-US" sz="2800" dirty="0"/>
              <a:t> </a:t>
            </a:r>
            <a:r>
              <a:rPr lang="en-US" sz="2800" dirty="0" err="1"/>
              <a:t>în</a:t>
            </a:r>
            <a:r>
              <a:rPr lang="en-US" sz="2800" dirty="0"/>
              <a:t> </a:t>
            </a:r>
            <a:r>
              <a:rPr lang="en-US" sz="2800" dirty="0" err="1"/>
              <a:t>antetul</a:t>
            </a:r>
            <a:r>
              <a:rPr lang="en-US" sz="2800" dirty="0"/>
              <a:t> HTTP al </a:t>
            </a:r>
            <a:r>
              <a:rPr lang="en-US" sz="2800" dirty="0" err="1"/>
              <a:t>răspunsului</a:t>
            </a:r>
            <a:r>
              <a:rPr lang="en-US" sz="2800" dirty="0"/>
              <a:t> </a:t>
            </a:r>
            <a:r>
              <a:rPr lang="en-US" sz="2800" dirty="0" err="1"/>
              <a:t>legături</a:t>
            </a:r>
            <a:r>
              <a:rPr lang="en-US" sz="2800" dirty="0"/>
              <a:t> </a:t>
            </a:r>
            <a:r>
              <a:rPr lang="en-US" sz="2800" dirty="0" err="1"/>
              <a:t>către</a:t>
            </a:r>
            <a:r>
              <a:rPr lang="en-US" sz="2800" dirty="0"/>
              <a:t> prima </a:t>
            </a:r>
            <a:r>
              <a:rPr lang="en-US" sz="2800" dirty="0" err="1"/>
              <a:t>și</a:t>
            </a:r>
            <a:r>
              <a:rPr lang="en-US" sz="2800" dirty="0"/>
              <a:t> ultima </a:t>
            </a:r>
            <a:r>
              <a:rPr lang="en-US" sz="2800" dirty="0" err="1"/>
              <a:t>pagină</a:t>
            </a:r>
            <a:r>
              <a:rPr lang="en-US" sz="2800" dirty="0"/>
              <a:t> precum </a:t>
            </a:r>
            <a:r>
              <a:rPr lang="en-US" sz="2800" dirty="0" err="1"/>
              <a:t>și</a:t>
            </a:r>
            <a:r>
              <a:rPr lang="en-US" sz="2800" dirty="0"/>
              <a:t> </a:t>
            </a:r>
            <a:r>
              <a:rPr lang="en-US" sz="2800" dirty="0" err="1"/>
              <a:t>către</a:t>
            </a:r>
            <a:r>
              <a:rPr lang="en-US" sz="2800" dirty="0"/>
              <a:t> </a:t>
            </a:r>
            <a:r>
              <a:rPr lang="en-US" sz="2800" dirty="0" err="1"/>
              <a:t>pagina</a:t>
            </a:r>
            <a:r>
              <a:rPr lang="en-US" sz="2800" dirty="0"/>
              <a:t> </a:t>
            </a:r>
            <a:r>
              <a:rPr lang="en-US" sz="2800" dirty="0" err="1"/>
              <a:t>următoare</a:t>
            </a:r>
            <a:r>
              <a:rPr lang="en-US" sz="2800" dirty="0"/>
              <a:t> </a:t>
            </a:r>
            <a:r>
              <a:rPr lang="en-US" sz="2800" dirty="0" err="1"/>
              <a:t>și</a:t>
            </a:r>
            <a:r>
              <a:rPr lang="en-US" sz="2800" dirty="0"/>
              <a:t> </a:t>
            </a:r>
            <a:r>
              <a:rPr lang="en-US" sz="2800" dirty="0" err="1"/>
              <a:t>cea</a:t>
            </a:r>
            <a:r>
              <a:rPr lang="en-US" sz="2800" dirty="0"/>
              <a:t> </a:t>
            </a:r>
            <a:r>
              <a:rPr lang="en-US" sz="2800" dirty="0" err="1"/>
              <a:t>anterioară</a:t>
            </a:r>
            <a:r>
              <a:rPr lang="en-US" sz="2800" dirty="0"/>
              <a:t> </a:t>
            </a:r>
            <a:r>
              <a:rPr lang="en-US" sz="2800" dirty="0" err="1"/>
              <a:t>celei</a:t>
            </a:r>
            <a:r>
              <a:rPr lang="en-US" sz="2800" dirty="0"/>
              <a:t> </a:t>
            </a:r>
            <a:r>
              <a:rPr lang="en-US" sz="2800" dirty="0" err="1"/>
              <a:t>curente</a:t>
            </a:r>
            <a:r>
              <a:rPr lang="en-US" sz="2800" dirty="0"/>
              <a:t>:</a:t>
            </a:r>
          </a:p>
        </p:txBody>
      </p:sp>
      <p:graphicFrame>
        <p:nvGraphicFramePr>
          <p:cNvPr id="8" name="Table 7">
            <a:extLst>
              <a:ext uri="{FF2B5EF4-FFF2-40B4-BE49-F238E27FC236}">
                <a16:creationId xmlns:a16="http://schemas.microsoft.com/office/drawing/2014/main" id="{BBD1EFF2-BAE9-5BD8-20A7-9B7516862DB4}"/>
              </a:ext>
            </a:extLst>
          </p:cNvPr>
          <p:cNvGraphicFramePr>
            <a:graphicFrameLocks noGrp="1"/>
          </p:cNvGraphicFramePr>
          <p:nvPr>
            <p:extLst>
              <p:ext uri="{D42A27DB-BD31-4B8C-83A1-F6EECF244321}">
                <p14:modId xmlns:p14="http://schemas.microsoft.com/office/powerpoint/2010/main" val="2338371496"/>
              </p:ext>
            </p:extLst>
          </p:nvPr>
        </p:nvGraphicFramePr>
        <p:xfrm>
          <a:off x="527802" y="2706978"/>
          <a:ext cx="6096000" cy="518160"/>
        </p:xfrm>
        <a:graphic>
          <a:graphicData uri="http://schemas.openxmlformats.org/drawingml/2006/table">
            <a:tbl>
              <a:tblPr bandRow="1">
                <a:effectLst>
                  <a:outerShdw blurRad="50800" dist="38100" dir="5400000" algn="t" rotWithShape="0">
                    <a:prstClr val="black">
                      <a:alpha val="40000"/>
                    </a:prstClr>
                  </a:outerShdw>
                </a:effectLst>
                <a:tableStyleId>{1E171933-4619-4E11-9A3F-F7608DF75F80}</a:tableStyleId>
              </a:tblPr>
              <a:tblGrid>
                <a:gridCol w="6096000">
                  <a:extLst>
                    <a:ext uri="{9D8B030D-6E8A-4147-A177-3AD203B41FA5}">
                      <a16:colId xmlns:a16="http://schemas.microsoft.com/office/drawing/2014/main" val="1974853384"/>
                    </a:ext>
                  </a:extLst>
                </a:gridCol>
              </a:tblGrid>
              <a:tr h="370840">
                <a:tc>
                  <a:txBody>
                    <a:bodyPr/>
                    <a:lstStyle/>
                    <a:p>
                      <a:r>
                        <a:rPr lang="en-US" sz="2800" dirty="0"/>
                        <a:t>GET /</a:t>
                      </a:r>
                      <a:r>
                        <a:rPr lang="en-US" sz="2800" dirty="0" err="1"/>
                        <a:t>cars?offset</a:t>
                      </a:r>
                      <a:r>
                        <a:rPr lang="en-US" sz="2800" dirty="0"/>
                        <a:t>=10&amp;limit=5</a:t>
                      </a:r>
                    </a:p>
                  </a:txBody>
                  <a:tcPr/>
                </a:tc>
                <a:extLst>
                  <a:ext uri="{0D108BD9-81ED-4DB2-BD59-A6C34878D82A}">
                    <a16:rowId xmlns:a16="http://schemas.microsoft.com/office/drawing/2014/main" val="57172745"/>
                  </a:ext>
                </a:extLst>
              </a:tr>
            </a:tbl>
          </a:graphicData>
        </a:graphic>
      </p:graphicFrame>
      <p:graphicFrame>
        <p:nvGraphicFramePr>
          <p:cNvPr id="9" name="Table 8">
            <a:extLst>
              <a:ext uri="{FF2B5EF4-FFF2-40B4-BE49-F238E27FC236}">
                <a16:creationId xmlns:a16="http://schemas.microsoft.com/office/drawing/2014/main" id="{EEEAEED7-69C1-927D-C7A4-332F059756BB}"/>
              </a:ext>
            </a:extLst>
          </p:cNvPr>
          <p:cNvGraphicFramePr>
            <a:graphicFrameLocks noGrp="1"/>
          </p:cNvGraphicFramePr>
          <p:nvPr>
            <p:extLst>
              <p:ext uri="{D42A27DB-BD31-4B8C-83A1-F6EECF244321}">
                <p14:modId xmlns:p14="http://schemas.microsoft.com/office/powerpoint/2010/main" val="1992175646"/>
              </p:ext>
            </p:extLst>
          </p:nvPr>
        </p:nvGraphicFramePr>
        <p:xfrm>
          <a:off x="117696" y="5108755"/>
          <a:ext cx="11959628" cy="1554480"/>
        </p:xfrm>
        <a:graphic>
          <a:graphicData uri="http://schemas.openxmlformats.org/drawingml/2006/table">
            <a:tbl>
              <a:tblPr bandRow="1">
                <a:effectLst>
                  <a:outerShdw blurRad="50800" dist="38100" dir="5400000" algn="t" rotWithShape="0">
                    <a:prstClr val="black">
                      <a:alpha val="40000"/>
                    </a:prstClr>
                  </a:outerShdw>
                </a:effectLst>
                <a:tableStyleId>{1E171933-4619-4E11-9A3F-F7608DF75F80}</a:tableStyleId>
              </a:tblPr>
              <a:tblGrid>
                <a:gridCol w="11959628">
                  <a:extLst>
                    <a:ext uri="{9D8B030D-6E8A-4147-A177-3AD203B41FA5}">
                      <a16:colId xmlns:a16="http://schemas.microsoft.com/office/drawing/2014/main" val="1974853384"/>
                    </a:ext>
                  </a:extLst>
                </a:gridCol>
              </a:tblGrid>
              <a:tr h="370840">
                <a:tc>
                  <a:txBody>
                    <a:bodyPr/>
                    <a:lstStyle/>
                    <a:p>
                      <a:r>
                        <a:rPr lang="en-US" sz="2400" dirty="0"/>
                        <a:t>Link: &lt;https://blog.mwaysolutions.com/sample/api/v1/cars?offset=15&amp;limit=5&gt;; </a:t>
                      </a:r>
                      <a:r>
                        <a:rPr lang="en-US" sz="2400" dirty="0" err="1"/>
                        <a:t>rel</a:t>
                      </a:r>
                      <a:r>
                        <a:rPr lang="en-US" sz="2400" dirty="0"/>
                        <a:t>="next",</a:t>
                      </a:r>
                    </a:p>
                    <a:p>
                      <a:r>
                        <a:rPr lang="en-US" sz="2400" dirty="0"/>
                        <a:t>&lt;https://blog.mwaysolutions.com/sample/api/v1/cars?offset=50&amp;limit=3&gt;; </a:t>
                      </a:r>
                      <a:r>
                        <a:rPr lang="en-US" sz="2400" dirty="0" err="1"/>
                        <a:t>rel</a:t>
                      </a:r>
                      <a:r>
                        <a:rPr lang="en-US" sz="2400" dirty="0"/>
                        <a:t>="last",</a:t>
                      </a:r>
                    </a:p>
                    <a:p>
                      <a:r>
                        <a:rPr lang="en-US" sz="2400" dirty="0"/>
                        <a:t>&lt;https://blog.mwaysolutions.com/sample/api/v1/cars?offset=0&amp;limit=5&gt;; </a:t>
                      </a:r>
                      <a:r>
                        <a:rPr lang="en-US" sz="2400" dirty="0" err="1"/>
                        <a:t>rel</a:t>
                      </a:r>
                      <a:r>
                        <a:rPr lang="en-US" sz="2400" dirty="0"/>
                        <a:t>="first",</a:t>
                      </a:r>
                    </a:p>
                    <a:p>
                      <a:r>
                        <a:rPr lang="en-US" sz="2400" dirty="0"/>
                        <a:t>&lt;https://blog.mwaysolutions.com/sample/api/v1/cars?offset=5&amp;limit=5&gt;; </a:t>
                      </a:r>
                      <a:r>
                        <a:rPr lang="en-US" sz="2400" dirty="0" err="1"/>
                        <a:t>rel</a:t>
                      </a:r>
                      <a:r>
                        <a:rPr lang="en-US" sz="2400" dirty="0"/>
                        <a:t>="</a:t>
                      </a:r>
                      <a:r>
                        <a:rPr lang="en-US" sz="2400" dirty="0" err="1"/>
                        <a:t>prev</a:t>
                      </a:r>
                      <a:r>
                        <a:rPr lang="en-US" sz="2400" dirty="0"/>
                        <a:t>",</a:t>
                      </a:r>
                    </a:p>
                  </a:txBody>
                  <a:tcPr/>
                </a:tc>
                <a:extLst>
                  <a:ext uri="{0D108BD9-81ED-4DB2-BD59-A6C34878D82A}">
                    <a16:rowId xmlns:a16="http://schemas.microsoft.com/office/drawing/2014/main" val="57172745"/>
                  </a:ext>
                </a:extLst>
              </a:tr>
            </a:tbl>
          </a:graphicData>
        </a:graphic>
      </p:graphicFrame>
    </p:spTree>
    <p:extLst>
      <p:ext uri="{BB962C8B-B14F-4D97-AF65-F5344CB8AC3E}">
        <p14:creationId xmlns:p14="http://schemas.microsoft.com/office/powerpoint/2010/main" val="141049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par>
                          <p:cTn id="21" fill="hold">
                            <p:stCondLst>
                              <p:cond delay="0"/>
                            </p:stCondLst>
                            <p:childTnLst>
                              <p:par>
                                <p:cTn id="22" presetID="53" presetClass="entr" presetSubtype="16"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panorama, Belgrade, Serbia, Beograd, sky, Sun, sunlight, kalemegdan, clouds, naturallight, Danube, savariver, confluence, people, nikond90, Nikon, nikkor, 1870mmf3545g, 1870mm, rivers, skies, colors, sunshine, fortress, historic, panoramic, stitchedpanorama">
            <a:extLst>
              <a:ext uri="{FF2B5EF4-FFF2-40B4-BE49-F238E27FC236}">
                <a16:creationId xmlns:a16="http://schemas.microsoft.com/office/drawing/2014/main" id="{4EC6FE5A-DAAD-1A49-71A8-0F0CF4F5C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0867"/>
            <a:ext cx="12192000" cy="5517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ro-RO" dirty="0"/>
              <a:t>Vă mulțumesc că</a:t>
            </a:r>
            <a:br>
              <a:rPr lang="ro-RO" dirty="0"/>
            </a:br>
            <a:r>
              <a:rPr lang="ro-RO" dirty="0"/>
              <a:t>ați venit la curs!</a:t>
            </a:r>
            <a:endParaRPr lang="en-US" dirty="0"/>
          </a:p>
        </p:txBody>
      </p:sp>
      <p:pic>
        <p:nvPicPr>
          <p:cNvPr id="7" name="Picture 6">
            <a:extLst>
              <a:ext uri="{FF2B5EF4-FFF2-40B4-BE49-F238E27FC236}">
                <a16:creationId xmlns:a16="http://schemas.microsoft.com/office/drawing/2014/main" id="{308A6C6E-E319-FB4C-8903-D811CA952609}"/>
              </a:ext>
            </a:extLst>
          </p:cNvPr>
          <p:cNvPicPr>
            <a:picLocks noChangeAspect="1"/>
          </p:cNvPicPr>
          <p:nvPr/>
        </p:nvPicPr>
        <p:blipFill>
          <a:blip r:embed="rId4"/>
          <a:stretch>
            <a:fillRect/>
          </a:stretch>
        </p:blipFill>
        <p:spPr>
          <a:xfrm>
            <a:off x="5440218" y="1340867"/>
            <a:ext cx="1616363" cy="2214650"/>
          </a:xfrm>
          <a:prstGeom prst="rect">
            <a:avLst/>
          </a:prstGeom>
          <a:effectLst>
            <a:outerShdw blurRad="50800" dist="38100" dir="5400000" algn="t" rotWithShape="0">
              <a:prstClr val="black">
                <a:alpha val="40000"/>
              </a:prstClr>
            </a:outerShdw>
          </a:effectLst>
        </p:spPr>
      </p:pic>
      <p:pic>
        <p:nvPicPr>
          <p:cNvPr id="1036" name="Picture 12" descr="Flag of Serbia">
            <a:extLst>
              <a:ext uri="{FF2B5EF4-FFF2-40B4-BE49-F238E27FC236}">
                <a16:creationId xmlns:a16="http://schemas.microsoft.com/office/drawing/2014/main" id="{CF026D9A-D886-FCAF-3BC0-7E931A3F2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26" y="5517133"/>
            <a:ext cx="1854740" cy="123744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1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dirty="0"/>
              <a:t>Căutarea</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en-US" sz="2600" dirty="0" err="1"/>
              <a:t>Adesea</a:t>
            </a:r>
            <a:r>
              <a:rPr lang="en-US" sz="2600" dirty="0"/>
              <a:t> </a:t>
            </a:r>
            <a:r>
              <a:rPr lang="en-US" sz="2600" dirty="0" err="1"/>
              <a:t>criteriile</a:t>
            </a:r>
            <a:r>
              <a:rPr lang="en-US" sz="2600" dirty="0"/>
              <a:t> simple de </a:t>
            </a:r>
            <a:r>
              <a:rPr lang="en-US" sz="2600" dirty="0" err="1"/>
              <a:t>căutare</a:t>
            </a:r>
            <a:r>
              <a:rPr lang="en-US" sz="2600" dirty="0"/>
              <a:t> nu sunt </a:t>
            </a:r>
            <a:r>
              <a:rPr lang="en-US" sz="2600" dirty="0" err="1"/>
              <a:t>suficiente</a:t>
            </a:r>
            <a:r>
              <a:rPr lang="en-US" sz="2600" dirty="0"/>
              <a:t>, </a:t>
            </a:r>
            <a:r>
              <a:rPr lang="en-US" sz="2600" dirty="0" err="1"/>
              <a:t>fiind</a:t>
            </a:r>
            <a:r>
              <a:rPr lang="en-US" sz="2600" dirty="0"/>
              <a:t> </a:t>
            </a:r>
            <a:r>
              <a:rPr lang="en-US" sz="2600" dirty="0" err="1"/>
              <a:t>nevoie</a:t>
            </a:r>
            <a:r>
              <a:rPr lang="en-US" sz="2600" dirty="0"/>
              <a:t> de </a:t>
            </a:r>
            <a:r>
              <a:rPr lang="en-US" sz="2600" dirty="0" err="1"/>
              <a:t>interogări</a:t>
            </a:r>
            <a:r>
              <a:rPr lang="en-US" sz="2600" dirty="0"/>
              <a:t> </a:t>
            </a:r>
            <a:r>
              <a:rPr lang="en-US" sz="2600" dirty="0" err="1"/>
              <a:t>complexe</a:t>
            </a:r>
            <a:r>
              <a:rPr lang="en-US" sz="2600" dirty="0"/>
              <a:t> care </a:t>
            </a:r>
            <a:r>
              <a:rPr lang="en-US" sz="2600" dirty="0" err="1"/>
              <a:t>includ</a:t>
            </a:r>
            <a:r>
              <a:rPr lang="en-US" sz="2600" dirty="0"/>
              <a:t> </a:t>
            </a:r>
            <a:r>
              <a:rPr lang="en-US" sz="2600" dirty="0" err="1"/>
              <a:t>criterii</a:t>
            </a:r>
            <a:r>
              <a:rPr lang="en-US" sz="2600" dirty="0"/>
              <a:t> pentru </a:t>
            </a:r>
            <a:r>
              <a:rPr lang="en-US" sz="2600" dirty="0" err="1"/>
              <a:t>mai</a:t>
            </a:r>
            <a:r>
              <a:rPr lang="en-US" sz="2600" dirty="0"/>
              <a:t> </a:t>
            </a:r>
            <a:r>
              <a:rPr lang="en-US" sz="2600" dirty="0" err="1"/>
              <a:t>multe</a:t>
            </a:r>
            <a:r>
              <a:rPr lang="en-US" sz="2600" dirty="0"/>
              <a:t> </a:t>
            </a:r>
            <a:r>
              <a:rPr lang="en-US" sz="2600" dirty="0" err="1"/>
              <a:t>câmpuri</a:t>
            </a:r>
            <a:r>
              <a:rPr lang="en-US" sz="2600" dirty="0"/>
              <a:t>, de forma:</a:t>
            </a:r>
          </a:p>
          <a:p>
            <a:pPr lvl="1"/>
            <a:r>
              <a:rPr lang="en-US" sz="2400" dirty="0"/>
              <a:t>GET /</a:t>
            </a:r>
            <a:r>
              <a:rPr lang="en-US" sz="2400" dirty="0" err="1"/>
              <a:t>tickets?sort</a:t>
            </a:r>
            <a:r>
              <a:rPr lang="en-US" sz="2400" dirty="0"/>
              <a:t>=-</a:t>
            </a:r>
            <a:r>
              <a:rPr lang="en-US" sz="2400" dirty="0" err="1"/>
              <a:t>updated_at</a:t>
            </a:r>
            <a:r>
              <a:rPr lang="en-US" sz="2400" dirty="0"/>
              <a:t> - </a:t>
            </a:r>
            <a:r>
              <a:rPr lang="en-US" sz="2400" dirty="0" err="1"/>
              <a:t>întoarce</a:t>
            </a:r>
            <a:r>
              <a:rPr lang="en-US" sz="2400" dirty="0"/>
              <a:t> </a:t>
            </a:r>
            <a:r>
              <a:rPr lang="en-US" sz="2400" dirty="0" err="1"/>
              <a:t>lista</a:t>
            </a:r>
            <a:r>
              <a:rPr lang="en-US" sz="2400" dirty="0"/>
              <a:t> </a:t>
            </a:r>
            <a:r>
              <a:rPr lang="en-US" sz="2400" dirty="0" err="1"/>
              <a:t>tichetelor</a:t>
            </a:r>
            <a:r>
              <a:rPr lang="en-US" sz="2400" dirty="0"/>
              <a:t> </a:t>
            </a:r>
            <a:r>
              <a:rPr lang="en-US" sz="2400" dirty="0" err="1"/>
              <a:t>actualizate</a:t>
            </a:r>
            <a:r>
              <a:rPr lang="en-US" sz="2400" dirty="0"/>
              <a:t> recent;</a:t>
            </a:r>
          </a:p>
          <a:p>
            <a:pPr lvl="1"/>
            <a:r>
              <a:rPr lang="en-US" sz="2400" dirty="0"/>
              <a:t>GET /</a:t>
            </a:r>
            <a:r>
              <a:rPr lang="en-US" sz="2400" dirty="0" err="1"/>
              <a:t>tickets?state</a:t>
            </a:r>
            <a:r>
              <a:rPr lang="en-US" sz="2400" dirty="0"/>
              <a:t>=</a:t>
            </a:r>
            <a:r>
              <a:rPr lang="en-US" sz="2400" dirty="0" err="1"/>
              <a:t>closed&amp;sort</a:t>
            </a:r>
            <a:r>
              <a:rPr lang="en-US" sz="2400" dirty="0"/>
              <a:t>=-</a:t>
            </a:r>
            <a:r>
              <a:rPr lang="en-US" sz="2400" dirty="0" err="1"/>
              <a:t>updated_at</a:t>
            </a:r>
            <a:r>
              <a:rPr lang="en-US" sz="2400" dirty="0"/>
              <a:t> - </a:t>
            </a:r>
            <a:r>
              <a:rPr lang="en-US" sz="2400" dirty="0" err="1"/>
              <a:t>întoarce</a:t>
            </a:r>
            <a:r>
              <a:rPr lang="en-US" sz="2400" dirty="0"/>
              <a:t> </a:t>
            </a:r>
            <a:r>
              <a:rPr lang="en-US" sz="2400" dirty="0" err="1"/>
              <a:t>lista</a:t>
            </a:r>
            <a:r>
              <a:rPr lang="en-US" sz="2400" dirty="0"/>
              <a:t> </a:t>
            </a:r>
            <a:r>
              <a:rPr lang="en-US" sz="2400" dirty="0" err="1"/>
              <a:t>tichetelor</a:t>
            </a:r>
            <a:r>
              <a:rPr lang="en-US" sz="2400" dirty="0"/>
              <a:t> </a:t>
            </a:r>
            <a:r>
              <a:rPr lang="en-US" sz="2400" dirty="0" err="1"/>
              <a:t>închise</a:t>
            </a:r>
            <a:r>
              <a:rPr lang="en-US" sz="2400" dirty="0"/>
              <a:t> recent;</a:t>
            </a:r>
          </a:p>
          <a:p>
            <a:pPr lvl="1"/>
            <a:r>
              <a:rPr lang="en-US" sz="2400" dirty="0"/>
              <a:t>GET /</a:t>
            </a:r>
            <a:r>
              <a:rPr lang="en-US" sz="2400" dirty="0" err="1"/>
              <a:t>tickets?q</a:t>
            </a:r>
            <a:r>
              <a:rPr lang="en-US" sz="2400" dirty="0"/>
              <a:t>=</a:t>
            </a:r>
            <a:r>
              <a:rPr lang="en-US" sz="2400" dirty="0" err="1"/>
              <a:t>return&amp;state</a:t>
            </a:r>
            <a:r>
              <a:rPr lang="en-US" sz="2400" dirty="0"/>
              <a:t>=</a:t>
            </a:r>
            <a:r>
              <a:rPr lang="en-US" sz="2400" dirty="0" err="1"/>
              <a:t>open&amp;sort</a:t>
            </a:r>
            <a:r>
              <a:rPr lang="en-US" sz="2400" dirty="0"/>
              <a:t>=-</a:t>
            </a:r>
            <a:r>
              <a:rPr lang="en-US" sz="2400" dirty="0" err="1"/>
              <a:t>priority,created_at</a:t>
            </a:r>
            <a:r>
              <a:rPr lang="en-US" sz="2400" dirty="0"/>
              <a:t> - </a:t>
            </a:r>
            <a:r>
              <a:rPr lang="en-US" sz="2400" dirty="0" err="1"/>
              <a:t>întoarce</a:t>
            </a:r>
            <a:r>
              <a:rPr lang="en-US" sz="2400" dirty="0"/>
              <a:t> </a:t>
            </a:r>
            <a:r>
              <a:rPr lang="en-US" sz="2400" dirty="0" err="1"/>
              <a:t>lista</a:t>
            </a:r>
            <a:r>
              <a:rPr lang="en-US" sz="2400" dirty="0"/>
              <a:t> </a:t>
            </a:r>
            <a:r>
              <a:rPr lang="en-US" sz="2400" dirty="0" err="1"/>
              <a:t>tichetelor</a:t>
            </a:r>
            <a:r>
              <a:rPr lang="en-US" sz="2400" dirty="0"/>
              <a:t> </a:t>
            </a:r>
            <a:r>
              <a:rPr lang="en-US" sz="2400" dirty="0" err="1"/>
              <a:t>deschise</a:t>
            </a:r>
            <a:r>
              <a:rPr lang="en-US" sz="2400" dirty="0"/>
              <a:t> create recent care </a:t>
            </a:r>
            <a:r>
              <a:rPr lang="en-US" sz="2400" dirty="0" err="1"/>
              <a:t>conțin</a:t>
            </a:r>
            <a:r>
              <a:rPr lang="en-US" sz="2400" dirty="0"/>
              <a:t> </a:t>
            </a:r>
            <a:r>
              <a:rPr lang="en-US" sz="2400" dirty="0" err="1"/>
              <a:t>în</a:t>
            </a:r>
            <a:r>
              <a:rPr lang="en-US" sz="2400" dirty="0"/>
              <a:t> </a:t>
            </a:r>
            <a:r>
              <a:rPr lang="en-US" sz="2400" dirty="0" err="1"/>
              <a:t>subiect</a:t>
            </a:r>
            <a:r>
              <a:rPr lang="en-US" sz="2400" dirty="0"/>
              <a:t> return.</a:t>
            </a:r>
          </a:p>
          <a:p>
            <a:r>
              <a:rPr lang="en-US" sz="2600" dirty="0"/>
              <a:t>Alias-</a:t>
            </a:r>
            <a:r>
              <a:rPr lang="en-US" sz="2600" dirty="0" err="1"/>
              <a:t>uri</a:t>
            </a:r>
            <a:r>
              <a:rPr lang="en-US" sz="2600" dirty="0"/>
              <a:t> pentru </a:t>
            </a:r>
            <a:r>
              <a:rPr lang="en-US" sz="2600" dirty="0" err="1"/>
              <a:t>interogări</a:t>
            </a:r>
            <a:r>
              <a:rPr lang="en-US" sz="2600" dirty="0"/>
              <a:t> </a:t>
            </a:r>
            <a:r>
              <a:rPr lang="en-US" sz="2600" dirty="0" err="1"/>
              <a:t>frecvente</a:t>
            </a:r>
            <a:r>
              <a:rPr lang="en-US" sz="2600" dirty="0"/>
              <a:t>: pentru a </a:t>
            </a:r>
            <a:r>
              <a:rPr lang="en-US" sz="2600" dirty="0" err="1"/>
              <a:t>simplifica</a:t>
            </a:r>
            <a:r>
              <a:rPr lang="en-US" sz="2600" dirty="0"/>
              <a:t> </a:t>
            </a:r>
            <a:r>
              <a:rPr lang="en-US" sz="2600" dirty="0" err="1"/>
              <a:t>utilizarea</a:t>
            </a:r>
            <a:r>
              <a:rPr lang="en-US" sz="2600" dirty="0"/>
              <a:t> </a:t>
            </a:r>
            <a:r>
              <a:rPr lang="en-US" sz="2600" dirty="0" err="1"/>
              <a:t>căutării</a:t>
            </a:r>
            <a:r>
              <a:rPr lang="en-US" sz="2600" dirty="0"/>
              <a:t> pentru </a:t>
            </a:r>
            <a:r>
              <a:rPr lang="en-US" sz="2600" dirty="0" err="1"/>
              <a:t>utilizatorul</a:t>
            </a:r>
            <a:r>
              <a:rPr lang="en-US" sz="2600" dirty="0"/>
              <a:t> </a:t>
            </a:r>
            <a:r>
              <a:rPr lang="en-US" sz="2600" dirty="0" err="1"/>
              <a:t>obișnuit</a:t>
            </a:r>
            <a:r>
              <a:rPr lang="en-US" sz="2600" dirty="0"/>
              <a:t>, se </a:t>
            </a:r>
            <a:r>
              <a:rPr lang="en-US" sz="2600" dirty="0" err="1"/>
              <a:t>recomandă</a:t>
            </a:r>
            <a:r>
              <a:rPr lang="en-US" sz="2600" dirty="0"/>
              <a:t> </a:t>
            </a:r>
            <a:r>
              <a:rPr lang="en-US" sz="2600" dirty="0" err="1"/>
              <a:t>înregistrarea</a:t>
            </a:r>
            <a:r>
              <a:rPr lang="en-US" sz="2600" dirty="0"/>
              <a:t> de alias-</a:t>
            </a:r>
            <a:r>
              <a:rPr lang="en-US" sz="2600" dirty="0" err="1"/>
              <a:t>uri</a:t>
            </a:r>
            <a:r>
              <a:rPr lang="en-US" sz="2600" dirty="0"/>
              <a:t>, de </a:t>
            </a:r>
            <a:r>
              <a:rPr lang="en-US" sz="2600" dirty="0" err="1"/>
              <a:t>exemplu</a:t>
            </a:r>
            <a:r>
              <a:rPr lang="en-US" sz="2600" dirty="0"/>
              <a:t> </a:t>
            </a:r>
            <a:r>
              <a:rPr lang="en-US" sz="2600" dirty="0" err="1"/>
              <a:t>lista</a:t>
            </a:r>
            <a:r>
              <a:rPr lang="en-US" sz="2600" dirty="0"/>
              <a:t> </a:t>
            </a:r>
            <a:r>
              <a:rPr lang="en-US" sz="2600" dirty="0" err="1"/>
              <a:t>tichetelor</a:t>
            </a:r>
            <a:r>
              <a:rPr lang="en-US" sz="2600" dirty="0"/>
              <a:t> </a:t>
            </a:r>
            <a:r>
              <a:rPr lang="en-US" sz="2600" dirty="0" err="1"/>
              <a:t>închise</a:t>
            </a:r>
            <a:r>
              <a:rPr lang="en-US" sz="2600" dirty="0"/>
              <a:t> recent poate fi </a:t>
            </a:r>
            <a:r>
              <a:rPr lang="en-US" sz="2600" dirty="0" err="1"/>
              <a:t>obținută</a:t>
            </a:r>
            <a:r>
              <a:rPr lang="en-US" sz="2600" dirty="0"/>
              <a:t> la </a:t>
            </a:r>
            <a:r>
              <a:rPr lang="en-US" sz="2600" dirty="0" err="1"/>
              <a:t>adresa</a:t>
            </a:r>
            <a:r>
              <a:rPr lang="en-US" sz="2600" dirty="0"/>
              <a:t>, </a:t>
            </a:r>
            <a:r>
              <a:rPr lang="en-US" sz="2600" dirty="0" err="1"/>
              <a:t>fără</a:t>
            </a:r>
            <a:r>
              <a:rPr lang="en-US" sz="2600" dirty="0"/>
              <a:t> a </a:t>
            </a:r>
            <a:r>
              <a:rPr lang="en-US" sz="2600" dirty="0" err="1"/>
              <a:t>mai</a:t>
            </a:r>
            <a:r>
              <a:rPr lang="en-US" sz="2600" dirty="0"/>
              <a:t> fi </a:t>
            </a:r>
            <a:r>
              <a:rPr lang="en-US" sz="2600" dirty="0" err="1"/>
              <a:t>nevoie</a:t>
            </a:r>
            <a:r>
              <a:rPr lang="en-US" sz="2600" dirty="0"/>
              <a:t> de </a:t>
            </a:r>
            <a:r>
              <a:rPr lang="en-US" sz="2600" dirty="0" err="1"/>
              <a:t>cererea</a:t>
            </a:r>
            <a:r>
              <a:rPr lang="en-US" sz="2600" dirty="0"/>
              <a:t> </a:t>
            </a:r>
            <a:r>
              <a:rPr lang="en-US" sz="2600" dirty="0" err="1"/>
              <a:t>întreagă</a:t>
            </a:r>
            <a:r>
              <a:rPr lang="en-US" sz="2600" dirty="0"/>
              <a:t>:</a:t>
            </a:r>
          </a:p>
          <a:p>
            <a:pPr lvl="1"/>
            <a:r>
              <a:rPr lang="en-US" sz="2400" dirty="0"/>
              <a:t>GET /tickets/</a:t>
            </a:r>
            <a:r>
              <a:rPr lang="en-US" sz="2400" dirty="0" err="1"/>
              <a:t>recently_closed</a:t>
            </a:r>
            <a:endParaRPr lang="en-US" sz="2400" dirty="0"/>
          </a:p>
        </p:txBody>
      </p:sp>
    </p:spTree>
    <p:extLst>
      <p:ext uri="{BB962C8B-B14F-4D97-AF65-F5344CB8AC3E}">
        <p14:creationId xmlns:p14="http://schemas.microsoft.com/office/powerpoint/2010/main" val="425626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Coduri</a:t>
            </a:r>
            <a:r>
              <a:rPr lang="en-US" dirty="0"/>
              <a:t> </a:t>
            </a:r>
            <a:r>
              <a:rPr lang="en-US" dirty="0" err="1"/>
              <a:t>si</a:t>
            </a:r>
            <a:r>
              <a:rPr lang="en-US" dirty="0"/>
              <a:t> </a:t>
            </a:r>
            <a:r>
              <a:rPr lang="en-US" dirty="0" err="1"/>
              <a:t>mesaje</a:t>
            </a:r>
            <a:r>
              <a:rPr lang="en-US" dirty="0"/>
              <a:t> de </a:t>
            </a:r>
            <a:r>
              <a:rPr lang="en-US" dirty="0" err="1"/>
              <a:t>eroare</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19"/>
            <a:ext cx="11819684" cy="1325563"/>
          </a:xfrm>
        </p:spPr>
        <p:txBody>
          <a:bodyPr>
            <a:noAutofit/>
          </a:bodyPr>
          <a:lstStyle/>
          <a:p>
            <a:r>
              <a:rPr lang="en-US" sz="3000" dirty="0" err="1"/>
              <a:t>Excepțiile</a:t>
            </a:r>
            <a:r>
              <a:rPr lang="en-US" sz="3000" dirty="0"/>
              <a:t> trebuie convertite </a:t>
            </a:r>
            <a:r>
              <a:rPr lang="en-US" sz="3000" dirty="0" err="1"/>
              <a:t>în</a:t>
            </a:r>
            <a:r>
              <a:rPr lang="en-US" sz="3000" dirty="0"/>
              <a:t> </a:t>
            </a:r>
            <a:r>
              <a:rPr lang="en-US" sz="3000" dirty="0" err="1"/>
              <a:t>mesaje</a:t>
            </a:r>
            <a:r>
              <a:rPr lang="en-US" sz="3000" dirty="0"/>
              <a:t> de </a:t>
            </a:r>
            <a:r>
              <a:rPr lang="en-US" sz="3000" dirty="0" err="1"/>
              <a:t>eroare</a:t>
            </a:r>
            <a:r>
              <a:rPr lang="en-US" sz="3000" dirty="0"/>
              <a:t> care </a:t>
            </a:r>
            <a:r>
              <a:rPr lang="en-US" sz="3000" dirty="0" err="1"/>
              <a:t>să</a:t>
            </a:r>
            <a:r>
              <a:rPr lang="en-US" sz="3000" dirty="0"/>
              <a:t> </a:t>
            </a:r>
            <a:r>
              <a:rPr lang="en-US" sz="3000" dirty="0" err="1"/>
              <a:t>conțină</a:t>
            </a:r>
            <a:r>
              <a:rPr lang="en-US" sz="3000" dirty="0"/>
              <a:t> un </a:t>
            </a:r>
            <a:r>
              <a:rPr lang="en-US" sz="3000" dirty="0" err="1"/>
              <a:t>mesaj</a:t>
            </a:r>
            <a:r>
              <a:rPr lang="en-US" sz="3000" dirty="0"/>
              <a:t> pentru </a:t>
            </a:r>
            <a:r>
              <a:rPr lang="en-US" sz="3000" dirty="0" err="1"/>
              <a:t>utilizator</a:t>
            </a:r>
            <a:r>
              <a:rPr lang="en-US" sz="3000" dirty="0"/>
              <a:t>, un </a:t>
            </a:r>
            <a:r>
              <a:rPr lang="en-US" sz="3000" dirty="0" err="1"/>
              <a:t>mesaj</a:t>
            </a:r>
            <a:r>
              <a:rPr lang="en-US" sz="3000" dirty="0"/>
              <a:t> intern, un cod de </a:t>
            </a:r>
            <a:r>
              <a:rPr lang="en-US" sz="3000" dirty="0" err="1"/>
              <a:t>eroare</a:t>
            </a:r>
            <a:r>
              <a:rPr lang="en-US" sz="3000" dirty="0"/>
              <a:t> </a:t>
            </a:r>
            <a:r>
              <a:rPr lang="en-US" sz="3000" dirty="0" err="1"/>
              <a:t>și</a:t>
            </a:r>
            <a:r>
              <a:rPr lang="en-US" sz="3000" dirty="0"/>
              <a:t> o </a:t>
            </a:r>
            <a:r>
              <a:rPr lang="en-US" sz="3000" dirty="0" err="1"/>
              <a:t>adresă</a:t>
            </a:r>
            <a:r>
              <a:rPr lang="en-US" sz="3000" dirty="0"/>
              <a:t> pentru </a:t>
            </a:r>
            <a:r>
              <a:rPr lang="en-US" sz="3000" dirty="0" err="1"/>
              <a:t>rezolvarea</a:t>
            </a:r>
            <a:r>
              <a:rPr lang="en-US" sz="3000" dirty="0"/>
              <a:t> </a:t>
            </a:r>
            <a:r>
              <a:rPr lang="en-US" sz="3000" dirty="0" err="1"/>
              <a:t>erorii</a:t>
            </a:r>
            <a:r>
              <a:rPr lang="en-US" sz="3000" dirty="0"/>
              <a:t>:</a:t>
            </a:r>
          </a:p>
        </p:txBody>
      </p:sp>
      <p:graphicFrame>
        <p:nvGraphicFramePr>
          <p:cNvPr id="3" name="Table 2">
            <a:extLst>
              <a:ext uri="{FF2B5EF4-FFF2-40B4-BE49-F238E27FC236}">
                <a16:creationId xmlns:a16="http://schemas.microsoft.com/office/drawing/2014/main" id="{2CE84643-080B-66EE-B9BC-5F07E283C0B2}"/>
              </a:ext>
            </a:extLst>
          </p:cNvPr>
          <p:cNvGraphicFramePr>
            <a:graphicFrameLocks noGrp="1"/>
          </p:cNvGraphicFramePr>
          <p:nvPr>
            <p:extLst>
              <p:ext uri="{D42A27DB-BD31-4B8C-83A1-F6EECF244321}">
                <p14:modId xmlns:p14="http://schemas.microsoft.com/office/powerpoint/2010/main" val="536784260"/>
              </p:ext>
            </p:extLst>
          </p:nvPr>
        </p:nvGraphicFramePr>
        <p:xfrm>
          <a:off x="3196369" y="2734290"/>
          <a:ext cx="8745152" cy="3779520"/>
        </p:xfrm>
        <a:graphic>
          <a:graphicData uri="http://schemas.openxmlformats.org/drawingml/2006/table">
            <a:tbl>
              <a:tblPr bandRow="1">
                <a:effectLst>
                  <a:outerShdw blurRad="50800" dist="38100" dir="5400000" algn="t" rotWithShape="0">
                    <a:prstClr val="black">
                      <a:alpha val="40000"/>
                    </a:prstClr>
                  </a:outerShdw>
                </a:effectLst>
                <a:tableStyleId>{1E171933-4619-4E11-9A3F-F7608DF75F80}</a:tableStyleId>
              </a:tblPr>
              <a:tblGrid>
                <a:gridCol w="8745152">
                  <a:extLst>
                    <a:ext uri="{9D8B030D-6E8A-4147-A177-3AD203B41FA5}">
                      <a16:colId xmlns:a16="http://schemas.microsoft.com/office/drawing/2014/main" val="1974853384"/>
                    </a:ext>
                  </a:extLst>
                </a:gridCol>
              </a:tblGrid>
              <a:tr h="370840">
                <a:tc>
                  <a:txBody>
                    <a:bodyPr/>
                    <a:lstStyle/>
                    <a:p>
                      <a:r>
                        <a:rPr lang="en-US" sz="2200" dirty="0"/>
                        <a:t>{</a:t>
                      </a:r>
                    </a:p>
                    <a:p>
                      <a:r>
                        <a:rPr lang="en-US" sz="2200" dirty="0"/>
                        <a:t>  "errors": [</a:t>
                      </a:r>
                    </a:p>
                    <a:p>
                      <a:r>
                        <a:rPr lang="en-US" sz="2200" dirty="0"/>
                        <a:t>   {</a:t>
                      </a:r>
                    </a:p>
                    <a:p>
                      <a:r>
                        <a:rPr lang="en-US" sz="2200" dirty="0"/>
                        <a:t>    "</a:t>
                      </a:r>
                      <a:r>
                        <a:rPr lang="en-US" sz="2200" dirty="0" err="1"/>
                        <a:t>userMessage</a:t>
                      </a:r>
                      <a:r>
                        <a:rPr lang="en-US" sz="2200" dirty="0"/>
                        <a:t>": "Sorry, the requested resource does not exist",</a:t>
                      </a:r>
                    </a:p>
                    <a:p>
                      <a:r>
                        <a:rPr lang="en-US" sz="2200" dirty="0"/>
                        <a:t>    "</a:t>
                      </a:r>
                      <a:r>
                        <a:rPr lang="en-US" sz="2200" dirty="0" err="1"/>
                        <a:t>internalMessage</a:t>
                      </a:r>
                      <a:r>
                        <a:rPr lang="en-US" sz="2200" dirty="0"/>
                        <a:t>": "No car found in the database",</a:t>
                      </a:r>
                    </a:p>
                    <a:p>
                      <a:r>
                        <a:rPr lang="en-US" sz="2200" dirty="0"/>
                        <a:t>    "code": 34,</a:t>
                      </a:r>
                    </a:p>
                    <a:p>
                      <a:r>
                        <a:rPr lang="en-US" sz="2200" dirty="0"/>
                        <a:t>    "more info":</a:t>
                      </a:r>
                    </a:p>
                    <a:p>
                      <a:r>
                        <a:rPr lang="en-US" sz="2200" dirty="0"/>
                        <a:t>    "http://</a:t>
                      </a:r>
                      <a:r>
                        <a:rPr lang="en-US" sz="2200" dirty="0" err="1"/>
                        <a:t>dev.mwaysolutions.com</a:t>
                      </a:r>
                      <a:r>
                        <a:rPr lang="en-US" sz="2200" dirty="0"/>
                        <a:t>/blog/</a:t>
                      </a:r>
                      <a:r>
                        <a:rPr lang="en-US" sz="2200" dirty="0" err="1"/>
                        <a:t>api</a:t>
                      </a:r>
                      <a:r>
                        <a:rPr lang="en-US" sz="2200" dirty="0"/>
                        <a:t>/v1/errors/12345"</a:t>
                      </a:r>
                    </a:p>
                    <a:p>
                      <a:r>
                        <a:rPr lang="en-US" sz="2200" dirty="0"/>
                        <a:t>   }</a:t>
                      </a:r>
                    </a:p>
                    <a:p>
                      <a:r>
                        <a:rPr lang="en-US" sz="2200" dirty="0"/>
                        <a:t>  ]</a:t>
                      </a:r>
                    </a:p>
                    <a:p>
                      <a:r>
                        <a:rPr lang="en-US" sz="2200" dirty="0"/>
                        <a:t>} </a:t>
                      </a:r>
                    </a:p>
                  </a:txBody>
                  <a:tcPr/>
                </a:tc>
                <a:extLst>
                  <a:ext uri="{0D108BD9-81ED-4DB2-BD59-A6C34878D82A}">
                    <a16:rowId xmlns:a16="http://schemas.microsoft.com/office/drawing/2014/main" val="57172745"/>
                  </a:ext>
                </a:extLst>
              </a:tr>
            </a:tbl>
          </a:graphicData>
        </a:graphic>
      </p:graphicFrame>
    </p:spTree>
    <p:extLst>
      <p:ext uri="{BB962C8B-B14F-4D97-AF65-F5344CB8AC3E}">
        <p14:creationId xmlns:p14="http://schemas.microsoft.com/office/powerpoint/2010/main" val="265233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Versionarea</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en-US" dirty="0"/>
              <a:t>La </a:t>
            </a:r>
            <a:r>
              <a:rPr lang="en-US" dirty="0" err="1"/>
              <a:t>nivel</a:t>
            </a:r>
            <a:r>
              <a:rPr lang="en-US" dirty="0"/>
              <a:t> de </a:t>
            </a:r>
            <a:r>
              <a:rPr lang="en-US" dirty="0" err="1"/>
              <a:t>resurse</a:t>
            </a:r>
            <a:r>
              <a:rPr lang="en-US" dirty="0"/>
              <a:t> </a:t>
            </a:r>
            <a:r>
              <a:rPr lang="en-US" dirty="0" err="1"/>
              <a:t>prin</a:t>
            </a:r>
            <a:r>
              <a:rPr lang="en-US" dirty="0"/>
              <a:t> prefix </a:t>
            </a:r>
            <a:r>
              <a:rPr lang="en-US" dirty="0" err="1"/>
              <a:t>în</a:t>
            </a:r>
            <a:r>
              <a:rPr lang="en-US" dirty="0"/>
              <a:t> URL:</a:t>
            </a:r>
          </a:p>
          <a:p>
            <a:pPr lvl="1"/>
            <a:r>
              <a:rPr lang="en-US" sz="3400" dirty="0"/>
              <a:t>GET /</a:t>
            </a:r>
            <a:r>
              <a:rPr lang="en-US" sz="3400" dirty="0">
                <a:solidFill>
                  <a:srgbClr val="FF0000"/>
                </a:solidFill>
              </a:rPr>
              <a:t>v1</a:t>
            </a:r>
            <a:r>
              <a:rPr lang="en-US" sz="3400" dirty="0"/>
              <a:t>/users/123456</a:t>
            </a:r>
          </a:p>
          <a:p>
            <a:r>
              <a:rPr lang="en-US" dirty="0"/>
              <a:t>La </a:t>
            </a:r>
            <a:r>
              <a:rPr lang="en-US" dirty="0" err="1"/>
              <a:t>nivel</a:t>
            </a:r>
            <a:r>
              <a:rPr lang="en-US" dirty="0"/>
              <a:t> de format de </a:t>
            </a:r>
            <a:r>
              <a:rPr lang="en-US" dirty="0" err="1"/>
              <a:t>reprezentare</a:t>
            </a:r>
            <a:r>
              <a:rPr lang="en-US" dirty="0"/>
              <a:t> a </a:t>
            </a:r>
            <a:r>
              <a:rPr lang="en-US" dirty="0" err="1"/>
              <a:t>resurselor</a:t>
            </a:r>
            <a:r>
              <a:rPr lang="en-US" dirty="0"/>
              <a:t> </a:t>
            </a:r>
            <a:r>
              <a:rPr lang="en-US" dirty="0" err="1"/>
              <a:t>prin</a:t>
            </a:r>
            <a:r>
              <a:rPr lang="en-US" dirty="0"/>
              <a:t> MIME:</a:t>
            </a:r>
          </a:p>
          <a:p>
            <a:pPr lvl="1"/>
            <a:r>
              <a:rPr lang="en-US" sz="3400" dirty="0"/>
              <a:t>Content-Type: application/vnd.bpost.excell.common.task.</a:t>
            </a:r>
            <a:r>
              <a:rPr lang="en-US" sz="3400" dirty="0">
                <a:solidFill>
                  <a:srgbClr val="FF0000"/>
                </a:solidFill>
              </a:rPr>
              <a:t>v2</a:t>
            </a:r>
            <a:r>
              <a:rPr lang="en-US" sz="3400" dirty="0"/>
              <a:t>+xml</a:t>
            </a:r>
          </a:p>
          <a:p>
            <a:r>
              <a:rPr lang="en-US" sz="3500" dirty="0"/>
              <a:t>La </a:t>
            </a:r>
            <a:r>
              <a:rPr lang="en-US" sz="3500" dirty="0" err="1"/>
              <a:t>nivelul</a:t>
            </a:r>
            <a:r>
              <a:rPr lang="en-US" sz="3500" dirty="0"/>
              <a:t> </a:t>
            </a:r>
            <a:r>
              <a:rPr lang="en-US" sz="3500" dirty="0" err="1"/>
              <a:t>cererii</a:t>
            </a:r>
            <a:r>
              <a:rPr lang="en-US" sz="3500" dirty="0"/>
              <a:t> </a:t>
            </a:r>
            <a:r>
              <a:rPr lang="en-US" sz="3500" dirty="0" err="1"/>
              <a:t>prin</a:t>
            </a:r>
            <a:r>
              <a:rPr lang="en-US" sz="3500" dirty="0"/>
              <a:t> </a:t>
            </a:r>
            <a:r>
              <a:rPr lang="en-US" sz="3500" dirty="0" err="1"/>
              <a:t>antete</a:t>
            </a:r>
            <a:r>
              <a:rPr lang="en-US" sz="3500" dirty="0"/>
              <a:t> </a:t>
            </a:r>
            <a:r>
              <a:rPr lang="en-US" sz="3500" dirty="0" err="1"/>
              <a:t>personalizate</a:t>
            </a:r>
            <a:r>
              <a:rPr lang="en-US" sz="3500" dirty="0"/>
              <a:t>:</a:t>
            </a:r>
          </a:p>
          <a:p>
            <a:pPr lvl="1"/>
            <a:r>
              <a:rPr lang="en-US" sz="3400" dirty="0"/>
              <a:t>X-Version: </a:t>
            </a:r>
            <a:r>
              <a:rPr lang="en-US" sz="3400" dirty="0">
                <a:solidFill>
                  <a:srgbClr val="FF0000"/>
                </a:solidFill>
              </a:rPr>
              <a:t>v2</a:t>
            </a:r>
          </a:p>
        </p:txBody>
      </p:sp>
    </p:spTree>
    <p:extLst>
      <p:ext uri="{BB962C8B-B14F-4D97-AF65-F5344CB8AC3E}">
        <p14:creationId xmlns:p14="http://schemas.microsoft.com/office/powerpoint/2010/main" val="15546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Arhitecturi</a:t>
            </a:r>
            <a:r>
              <a:rPr lang="en-US" dirty="0"/>
              <a:t> pentru </a:t>
            </a:r>
            <a:r>
              <a:rPr lang="en-US" dirty="0" err="1"/>
              <a:t>servicii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7" y="5115208"/>
            <a:ext cx="11819685" cy="1564725"/>
          </a:xfrm>
        </p:spPr>
        <p:txBody>
          <a:bodyPr>
            <a:noAutofit/>
          </a:bodyPr>
          <a:lstStyle/>
          <a:p>
            <a:r>
              <a:rPr lang="en-US" sz="2800" dirty="0"/>
              <a:t>GET /flicker/</a:t>
            </a:r>
            <a:r>
              <a:rPr lang="en-US" sz="2800" dirty="0" err="1"/>
              <a:t>photo?tag</a:t>
            </a:r>
            <a:r>
              <a:rPr lang="en-US" sz="2800" dirty="0"/>
              <a:t>=bee                                                   </a:t>
            </a:r>
            <a:r>
              <a:rPr lang="en-US" sz="2800" dirty="0">
                <a:solidFill>
                  <a:srgbClr val="00B050"/>
                </a:solidFill>
              </a:rPr>
              <a:t>~= REST</a:t>
            </a:r>
          </a:p>
          <a:p>
            <a:r>
              <a:rPr lang="en-US" sz="2800" dirty="0"/>
              <a:t>GET /flicker/</a:t>
            </a:r>
            <a:r>
              <a:rPr lang="en-US" sz="2800" dirty="0" err="1"/>
              <a:t>rest?method</a:t>
            </a:r>
            <a:r>
              <a:rPr lang="en-US" sz="2800" dirty="0"/>
              <a:t>=</a:t>
            </a:r>
            <a:r>
              <a:rPr lang="en-US" sz="2800" dirty="0" err="1"/>
              <a:t>update.photo</a:t>
            </a:r>
            <a:r>
              <a:rPr lang="en-US" sz="2800" dirty="0"/>
              <a:t>&amp;...                       </a:t>
            </a:r>
            <a:r>
              <a:rPr lang="en-US" sz="2800" dirty="0">
                <a:solidFill>
                  <a:srgbClr val="FF0000"/>
                </a:solidFill>
              </a:rPr>
              <a:t>≠ REST</a:t>
            </a:r>
          </a:p>
          <a:p>
            <a:pPr marL="0" indent="0">
              <a:buNone/>
            </a:pPr>
            <a:r>
              <a:rPr lang="en-US" sz="2800" dirty="0"/>
              <a:t>                                                                  (</a:t>
            </a:r>
            <a:r>
              <a:rPr lang="en-US" sz="2800" dirty="0" err="1"/>
              <a:t>Lipsa</a:t>
            </a:r>
            <a:r>
              <a:rPr lang="en-US" sz="2800" dirty="0"/>
              <a:t> </a:t>
            </a:r>
            <a:r>
              <a:rPr lang="en-US" sz="2800" dirty="0" err="1"/>
              <a:t>unei</a:t>
            </a:r>
            <a:r>
              <a:rPr lang="en-US" sz="2800" dirty="0"/>
              <a:t> </a:t>
            </a:r>
            <a:r>
              <a:rPr lang="en-US" sz="2800" dirty="0" err="1"/>
              <a:t>interfețe</a:t>
            </a:r>
            <a:r>
              <a:rPr lang="en-US" sz="2800" dirty="0"/>
              <a:t> </a:t>
            </a:r>
            <a:r>
              <a:rPr lang="en-US" sz="2800" dirty="0" err="1"/>
              <a:t>uniforme</a:t>
            </a:r>
            <a:r>
              <a:rPr lang="en-US" sz="2800" dirty="0"/>
              <a:t>)</a:t>
            </a:r>
          </a:p>
        </p:txBody>
      </p:sp>
      <p:graphicFrame>
        <p:nvGraphicFramePr>
          <p:cNvPr id="3" name="Table 2">
            <a:extLst>
              <a:ext uri="{FF2B5EF4-FFF2-40B4-BE49-F238E27FC236}">
                <a16:creationId xmlns:a16="http://schemas.microsoft.com/office/drawing/2014/main" id="{1B198E0C-CFF0-74B5-E7B2-E1DA3C7AD23C}"/>
              </a:ext>
            </a:extLst>
          </p:cNvPr>
          <p:cNvGraphicFramePr>
            <a:graphicFrameLocks noGrp="1"/>
          </p:cNvGraphicFramePr>
          <p:nvPr>
            <p:extLst>
              <p:ext uri="{D42A27DB-BD31-4B8C-83A1-F6EECF244321}">
                <p14:modId xmlns:p14="http://schemas.microsoft.com/office/powerpoint/2010/main" val="3229272532"/>
              </p:ext>
            </p:extLst>
          </p:nvPr>
        </p:nvGraphicFramePr>
        <p:xfrm>
          <a:off x="186158" y="1851434"/>
          <a:ext cx="11819685" cy="3145920"/>
        </p:xfrm>
        <a:graphic>
          <a:graphicData uri="http://schemas.openxmlformats.org/drawingml/2006/table">
            <a:tbl>
              <a:tblPr firstRow="1" bandRow="1">
                <a:effectLst>
                  <a:outerShdw blurRad="50800" dist="38100" dir="5400000" algn="t" rotWithShape="0">
                    <a:prstClr val="black">
                      <a:alpha val="40000"/>
                    </a:prstClr>
                  </a:outerShdw>
                </a:effectLst>
                <a:tableStyleId>{1E171933-4619-4E11-9A3F-F7608DF75F80}</a:tableStyleId>
              </a:tblPr>
              <a:tblGrid>
                <a:gridCol w="3087393">
                  <a:extLst>
                    <a:ext uri="{9D8B030D-6E8A-4147-A177-3AD203B41FA5}">
                      <a16:colId xmlns:a16="http://schemas.microsoft.com/office/drawing/2014/main" val="3534462311"/>
                    </a:ext>
                  </a:extLst>
                </a:gridCol>
                <a:gridCol w="4589716">
                  <a:extLst>
                    <a:ext uri="{9D8B030D-6E8A-4147-A177-3AD203B41FA5}">
                      <a16:colId xmlns:a16="http://schemas.microsoft.com/office/drawing/2014/main" val="3144870306"/>
                    </a:ext>
                  </a:extLst>
                </a:gridCol>
                <a:gridCol w="4142576">
                  <a:extLst>
                    <a:ext uri="{9D8B030D-6E8A-4147-A177-3AD203B41FA5}">
                      <a16:colId xmlns:a16="http://schemas.microsoft.com/office/drawing/2014/main" val="2223561674"/>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600" dirty="0"/>
                    </a:p>
                  </a:txBody>
                  <a:tcPr/>
                </a:tc>
                <a:tc>
                  <a:txBody>
                    <a:bodyPr/>
                    <a:lstStyle/>
                    <a:p>
                      <a:r>
                        <a:rPr lang="en-US" sz="2600" dirty="0">
                          <a:solidFill>
                            <a:schemeClr val="tx1"/>
                          </a:solidFill>
                        </a:rPr>
                        <a:t>Cum </a:t>
                      </a:r>
                      <a:r>
                        <a:rPr lang="en-US" sz="2600" dirty="0" err="1">
                          <a:solidFill>
                            <a:schemeClr val="tx1"/>
                          </a:solidFill>
                        </a:rPr>
                        <a:t>este</a:t>
                      </a:r>
                      <a:r>
                        <a:rPr lang="en-US" sz="2600" dirty="0">
                          <a:solidFill>
                            <a:schemeClr val="tx1"/>
                          </a:solidFill>
                        </a:rPr>
                        <a:t> </a:t>
                      </a:r>
                      <a:r>
                        <a:rPr lang="en-US" sz="2600" dirty="0" err="1">
                          <a:solidFill>
                            <a:schemeClr val="tx1"/>
                          </a:solidFill>
                        </a:rPr>
                        <a:t>specificată</a:t>
                      </a:r>
                      <a:r>
                        <a:rPr lang="en-US" sz="2600" dirty="0">
                          <a:solidFill>
                            <a:schemeClr val="tx1"/>
                          </a:solidFill>
                        </a:rPr>
                        <a:t> </a:t>
                      </a:r>
                      <a:r>
                        <a:rPr lang="en-US" sz="2600" dirty="0" err="1">
                          <a:solidFill>
                            <a:schemeClr val="tx1"/>
                          </a:solidFill>
                        </a:rPr>
                        <a:t>acțiunea</a:t>
                      </a:r>
                      <a:r>
                        <a:rPr lang="en-US" sz="2600" dirty="0">
                          <a:solidFill>
                            <a:schemeClr val="tx1"/>
                          </a:solidFill>
                        </a:rPr>
                        <a:t>?</a:t>
                      </a:r>
                    </a:p>
                  </a:txBody>
                  <a:tcPr/>
                </a:tc>
                <a:tc>
                  <a:txBody>
                    <a:bodyPr/>
                    <a:lstStyle/>
                    <a:p>
                      <a:r>
                        <a:rPr lang="en-US" sz="2600" dirty="0">
                          <a:solidFill>
                            <a:schemeClr val="tx1"/>
                          </a:solidFill>
                        </a:rPr>
                        <a:t>Cum </a:t>
                      </a:r>
                      <a:r>
                        <a:rPr lang="en-US" sz="2600" dirty="0" err="1">
                          <a:solidFill>
                            <a:schemeClr val="tx1"/>
                          </a:solidFill>
                        </a:rPr>
                        <a:t>este</a:t>
                      </a:r>
                      <a:r>
                        <a:rPr lang="en-US" sz="2600" dirty="0">
                          <a:solidFill>
                            <a:schemeClr val="tx1"/>
                          </a:solidFill>
                        </a:rPr>
                        <a:t> </a:t>
                      </a:r>
                      <a:r>
                        <a:rPr lang="en-US" sz="2600" dirty="0" err="1">
                          <a:solidFill>
                            <a:schemeClr val="tx1"/>
                          </a:solidFill>
                        </a:rPr>
                        <a:t>identificată</a:t>
                      </a:r>
                      <a:r>
                        <a:rPr lang="en-US" sz="2600" dirty="0">
                          <a:solidFill>
                            <a:schemeClr val="tx1"/>
                          </a:solidFill>
                        </a:rPr>
                        <a:t> </a:t>
                      </a:r>
                      <a:r>
                        <a:rPr lang="en-US" sz="2600" dirty="0" err="1">
                          <a:solidFill>
                            <a:schemeClr val="tx1"/>
                          </a:solidFill>
                        </a:rPr>
                        <a:t>ținta</a:t>
                      </a:r>
                      <a:r>
                        <a:rPr lang="en-US" sz="2600" dirty="0">
                          <a:solidFill>
                            <a:schemeClr val="tx1"/>
                          </a:solidFill>
                        </a:rPr>
                        <a:t>?</a:t>
                      </a:r>
                    </a:p>
                  </a:txBody>
                  <a:tcPr/>
                </a:tc>
                <a:extLst>
                  <a:ext uri="{0D108BD9-81ED-4DB2-BD59-A6C34878D82A}">
                    <a16:rowId xmlns:a16="http://schemas.microsoft.com/office/drawing/2014/main" val="1542674179"/>
                  </a:ext>
                </a:extLst>
              </a:tr>
              <a:tr h="370840">
                <a:tc>
                  <a:txBody>
                    <a:bodyPr/>
                    <a:lstStyle/>
                    <a:p>
                      <a:r>
                        <a:rPr lang="en-US" sz="2600" dirty="0"/>
                        <a:t>RESTful</a:t>
                      </a:r>
                      <a:r>
                        <a:rPr lang="en-US" sz="2600" baseline="0" dirty="0"/>
                        <a:t> </a:t>
                      </a:r>
                      <a:r>
                        <a:rPr lang="en-US" sz="2600" baseline="0" dirty="0" err="1"/>
                        <a:t>și</a:t>
                      </a:r>
                      <a:r>
                        <a:rPr lang="en-US" sz="2600" baseline="0" dirty="0"/>
                        <a:t> </a:t>
                      </a:r>
                      <a:br>
                        <a:rPr lang="en-US" sz="2600" baseline="0" dirty="0"/>
                      </a:br>
                      <a:r>
                        <a:rPr lang="en-US" sz="2600" baseline="0" dirty="0"/>
                        <a:t>orientate </a:t>
                      </a:r>
                      <a:r>
                        <a:rPr lang="en-US" sz="2600" baseline="0" dirty="0" err="1"/>
                        <a:t>pe</a:t>
                      </a:r>
                      <a:r>
                        <a:rPr lang="en-US" sz="2600" baseline="0" dirty="0"/>
                        <a:t> </a:t>
                      </a:r>
                      <a:r>
                        <a:rPr lang="en-US" sz="2600" baseline="0" dirty="0" err="1"/>
                        <a:t>resurse</a:t>
                      </a:r>
                      <a:endParaRPr lang="nl-BE" sz="2600" dirty="0"/>
                    </a:p>
                  </a:txBody>
                  <a:tcPr marL="108000" marR="108000" marT="46800" marB="46800"/>
                </a:tc>
                <a:tc>
                  <a:txBody>
                    <a:bodyPr/>
                    <a:lstStyle/>
                    <a:p>
                      <a:r>
                        <a:rPr lang="en-US" sz="2600" dirty="0" err="1"/>
                        <a:t>Verbe</a:t>
                      </a:r>
                      <a:r>
                        <a:rPr lang="en-US" sz="2600" dirty="0"/>
                        <a:t> HTTP</a:t>
                      </a:r>
                      <a:endParaRPr lang="nl-BE" sz="2600" dirty="0"/>
                    </a:p>
                  </a:txBody>
                  <a:tcPr marL="108000" marR="108000" marT="46800" marB="46800"/>
                </a:tc>
                <a:tc>
                  <a:txBody>
                    <a:bodyPr/>
                    <a:lstStyle/>
                    <a:p>
                      <a:r>
                        <a:rPr lang="en-US" sz="2600" dirty="0"/>
                        <a:t>URL</a:t>
                      </a:r>
                      <a:endParaRPr lang="nl-BE" sz="2600" dirty="0"/>
                    </a:p>
                  </a:txBody>
                  <a:tcPr marL="108000" marR="108000" marT="46800" marB="46800"/>
                </a:tc>
                <a:extLst>
                  <a:ext uri="{0D108BD9-81ED-4DB2-BD59-A6C34878D82A}">
                    <a16:rowId xmlns:a16="http://schemas.microsoft.com/office/drawing/2014/main" val="2887652146"/>
                  </a:ext>
                </a:extLst>
              </a:tr>
              <a:tr h="370840">
                <a:tc>
                  <a:txBody>
                    <a:bodyPr/>
                    <a:lstStyle/>
                    <a:p>
                      <a:r>
                        <a:rPr lang="en-US" sz="2600" dirty="0"/>
                        <a:t>De </a:t>
                      </a:r>
                      <a:r>
                        <a:rPr lang="en-US" sz="2600" dirty="0" err="1"/>
                        <a:t>tipul</a:t>
                      </a:r>
                      <a:r>
                        <a:rPr lang="en-US" sz="2600" dirty="0"/>
                        <a:t> RPC</a:t>
                      </a:r>
                      <a:endParaRPr lang="nl-BE" sz="2600" dirty="0"/>
                    </a:p>
                  </a:txBody>
                  <a:tcPr marL="108000" marR="108000" marT="46800" marB="46800"/>
                </a:tc>
                <a:tc>
                  <a:txBody>
                    <a:bodyPr/>
                    <a:lstStyle/>
                    <a:p>
                      <a:r>
                        <a:rPr lang="en-US" sz="2600" b="1" dirty="0" err="1"/>
                        <a:t>Corpul</a:t>
                      </a:r>
                      <a:r>
                        <a:rPr lang="en-US" sz="2600" b="1" dirty="0"/>
                        <a:t> </a:t>
                      </a:r>
                      <a:r>
                        <a:rPr lang="en-US" sz="2600" b="1" dirty="0" err="1"/>
                        <a:t>cererii</a:t>
                      </a:r>
                      <a:r>
                        <a:rPr lang="en-US" sz="2600" b="1" dirty="0"/>
                        <a:t> HTTP</a:t>
                      </a:r>
                    </a:p>
                    <a:p>
                      <a:r>
                        <a:rPr lang="en-US" sz="2600" dirty="0" err="1"/>
                        <a:t>Parametrii</a:t>
                      </a:r>
                      <a:r>
                        <a:rPr lang="en-US" sz="2600" dirty="0"/>
                        <a:t> </a:t>
                      </a:r>
                      <a:r>
                        <a:rPr lang="en-US" sz="2600" dirty="0" err="1"/>
                        <a:t>în</a:t>
                      </a:r>
                      <a:r>
                        <a:rPr lang="en-US" sz="2600" dirty="0"/>
                        <a:t> URL</a:t>
                      </a:r>
                      <a:endParaRPr lang="nl-BE" sz="2600" dirty="0"/>
                    </a:p>
                  </a:txBody>
                  <a:tcPr marL="108000" marR="108000" marT="46800" marB="46800"/>
                </a:tc>
                <a:tc>
                  <a:txBody>
                    <a:bodyPr/>
                    <a:lstStyle/>
                    <a:p>
                      <a:r>
                        <a:rPr lang="en-US" sz="2600" b="1" dirty="0" err="1"/>
                        <a:t>Corpul</a:t>
                      </a:r>
                      <a:r>
                        <a:rPr lang="en-US" sz="2600" b="1" dirty="0"/>
                        <a:t> </a:t>
                      </a:r>
                      <a:r>
                        <a:rPr lang="en-US" sz="2600" b="1" dirty="0" err="1"/>
                        <a:t>cererii</a:t>
                      </a:r>
                      <a:r>
                        <a:rPr lang="en-US" sz="2600" b="1" dirty="0"/>
                        <a:t> HTTP</a:t>
                      </a:r>
                    </a:p>
                    <a:p>
                      <a:r>
                        <a:rPr lang="en-US" sz="2600" dirty="0"/>
                        <a:t>URL</a:t>
                      </a:r>
                      <a:endParaRPr lang="nl-BE" sz="2600" dirty="0"/>
                    </a:p>
                  </a:txBody>
                  <a:tcPr marL="108000" marR="108000" marT="46800" marB="46800"/>
                </a:tc>
                <a:extLst>
                  <a:ext uri="{0D108BD9-81ED-4DB2-BD59-A6C34878D82A}">
                    <a16:rowId xmlns:a16="http://schemas.microsoft.com/office/drawing/2014/main" val="1011360744"/>
                  </a:ext>
                </a:extLst>
              </a:tr>
              <a:tr h="370840">
                <a:tc>
                  <a:txBody>
                    <a:bodyPr/>
                    <a:lstStyle/>
                    <a:p>
                      <a:r>
                        <a:rPr lang="en-US" sz="2600" dirty="0"/>
                        <a:t>REST-RPC </a:t>
                      </a:r>
                      <a:r>
                        <a:rPr lang="en-US" sz="2600" dirty="0" err="1"/>
                        <a:t>hibrid</a:t>
                      </a:r>
                      <a:endParaRPr lang="en-US" sz="2600" baseline="0" dirty="0"/>
                    </a:p>
                    <a:p>
                      <a:r>
                        <a:rPr lang="en-US" sz="2600" baseline="0" dirty="0"/>
                        <a:t>(HTTP + Xml)</a:t>
                      </a:r>
                      <a:endParaRPr lang="nl-BE" sz="2600" dirty="0"/>
                    </a:p>
                  </a:txBody>
                  <a:tcPr marL="108000" marR="108000" marT="46800" marB="46800"/>
                </a:tc>
                <a:tc>
                  <a:txBody>
                    <a:bodyPr/>
                    <a:lstStyle/>
                    <a:p>
                      <a:r>
                        <a:rPr lang="en-US" sz="2600" dirty="0" err="1"/>
                        <a:t>Verbe</a:t>
                      </a:r>
                      <a:r>
                        <a:rPr lang="en-US" sz="2600" dirty="0"/>
                        <a:t> HTTP +</a:t>
                      </a:r>
                      <a:r>
                        <a:rPr lang="en-US" sz="2600" baseline="0" dirty="0"/>
                        <a:t> </a:t>
                      </a:r>
                      <a:r>
                        <a:rPr lang="en-US" sz="2600" baseline="0" dirty="0" err="1"/>
                        <a:t>altele</a:t>
                      </a:r>
                      <a:r>
                        <a:rPr lang="en-US" sz="2600" b="1" dirty="0">
                          <a:solidFill>
                            <a:srgbClr val="FF0000"/>
                          </a:solidFill>
                        </a:rPr>
                        <a:t>*</a:t>
                      </a:r>
                      <a:endParaRPr lang="nl-BE" sz="2600" b="1" dirty="0">
                        <a:solidFill>
                          <a:srgbClr val="FF0000"/>
                        </a:solidFill>
                      </a:endParaRPr>
                    </a:p>
                  </a:txBody>
                  <a:tcPr marL="108000" marR="108000" marT="46800" marB="46800"/>
                </a:tc>
                <a:tc>
                  <a:txBody>
                    <a:bodyPr/>
                    <a:lstStyle/>
                    <a:p>
                      <a:r>
                        <a:rPr lang="en-US" sz="2600" dirty="0"/>
                        <a:t>URL</a:t>
                      </a:r>
                      <a:endParaRPr lang="nl-BE" sz="2600" dirty="0"/>
                    </a:p>
                  </a:txBody>
                  <a:tcPr marL="108000" marR="108000" marT="46800" marB="46800"/>
                </a:tc>
                <a:extLst>
                  <a:ext uri="{0D108BD9-81ED-4DB2-BD59-A6C34878D82A}">
                    <a16:rowId xmlns:a16="http://schemas.microsoft.com/office/drawing/2014/main" val="2538338935"/>
                  </a:ext>
                </a:extLst>
              </a:tr>
            </a:tbl>
          </a:graphicData>
        </a:graphic>
      </p:graphicFrame>
    </p:spTree>
    <p:extLst>
      <p:ext uri="{BB962C8B-B14F-4D97-AF65-F5344CB8AC3E}">
        <p14:creationId xmlns:p14="http://schemas.microsoft.com/office/powerpoint/2010/main" val="1366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Utilizarea</a:t>
            </a:r>
            <a:r>
              <a:rPr lang="en-US" dirty="0"/>
              <a:t> REST </a:t>
            </a:r>
            <a:r>
              <a:rPr lang="en-US" dirty="0" err="1"/>
              <a:t>în</a:t>
            </a:r>
            <a:r>
              <a:rPr lang="en-US" dirty="0"/>
              <a:t> mod </a:t>
            </a:r>
            <a:r>
              <a:rPr lang="en-US" dirty="0" err="1"/>
              <a:t>eronat</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en-US" sz="3400" dirty="0" err="1"/>
              <a:t>Folosirea</a:t>
            </a:r>
            <a:r>
              <a:rPr lang="en-US" sz="3400" dirty="0"/>
              <a:t> REST </a:t>
            </a:r>
            <a:r>
              <a:rPr lang="en-US" sz="3400" dirty="0" err="1"/>
              <a:t>în</a:t>
            </a:r>
            <a:r>
              <a:rPr lang="en-US" sz="3400" dirty="0"/>
              <a:t> </a:t>
            </a:r>
            <a:r>
              <a:rPr lang="en-US" sz="3400" dirty="0" err="1"/>
              <a:t>manieră</a:t>
            </a:r>
            <a:r>
              <a:rPr lang="en-US" sz="3400" dirty="0"/>
              <a:t> RPC:</a:t>
            </a:r>
          </a:p>
          <a:p>
            <a:pPr lvl="1"/>
            <a:r>
              <a:rPr lang="en-US" dirty="0"/>
              <a:t>Un </a:t>
            </a:r>
            <a:r>
              <a:rPr lang="en-US" dirty="0" err="1"/>
              <a:t>serviciu</a:t>
            </a:r>
            <a:r>
              <a:rPr lang="en-US" dirty="0"/>
              <a:t> nu </a:t>
            </a:r>
            <a:r>
              <a:rPr lang="en-US" dirty="0" err="1"/>
              <a:t>este</a:t>
            </a:r>
            <a:r>
              <a:rPr lang="en-US" dirty="0"/>
              <a:t> o </a:t>
            </a:r>
            <a:r>
              <a:rPr lang="en-US" dirty="0" err="1"/>
              <a:t>resursă</a:t>
            </a:r>
            <a:r>
              <a:rPr lang="en-US" dirty="0"/>
              <a:t>!</a:t>
            </a:r>
          </a:p>
          <a:p>
            <a:r>
              <a:rPr lang="en-US" sz="3400" dirty="0" err="1"/>
              <a:t>Prezența</a:t>
            </a:r>
            <a:r>
              <a:rPr lang="en-US" sz="3400" dirty="0"/>
              <a:t> </a:t>
            </a:r>
            <a:r>
              <a:rPr lang="en-US" sz="3400" dirty="0" err="1"/>
              <a:t>acțiunilor</a:t>
            </a:r>
            <a:r>
              <a:rPr lang="en-US" sz="3400" dirty="0"/>
              <a:t> </a:t>
            </a:r>
            <a:r>
              <a:rPr lang="en-US" sz="3400" dirty="0" err="1"/>
              <a:t>în</a:t>
            </a:r>
            <a:r>
              <a:rPr lang="en-US" sz="3400" dirty="0"/>
              <a:t> </a:t>
            </a:r>
            <a:r>
              <a:rPr lang="en-US" sz="3400" dirty="0" err="1"/>
              <a:t>adresele</a:t>
            </a:r>
            <a:r>
              <a:rPr lang="en-US" sz="3400" dirty="0"/>
              <a:t> URL:</a:t>
            </a:r>
          </a:p>
          <a:p>
            <a:pPr lvl="1"/>
            <a:r>
              <a:rPr lang="en-US" dirty="0"/>
              <a:t>http://www.example.com/hr/employee/123456/</a:t>
            </a:r>
            <a:r>
              <a:rPr lang="en-US" dirty="0">
                <a:solidFill>
                  <a:srgbClr val="FF0000"/>
                </a:solidFill>
              </a:rPr>
              <a:t>fire</a:t>
            </a:r>
          </a:p>
          <a:p>
            <a:pPr marL="457200" lvl="1" indent="0">
              <a:buNone/>
            </a:pPr>
            <a:r>
              <a:rPr lang="en-US" dirty="0"/>
              <a:t>    but /</a:t>
            </a:r>
            <a:r>
              <a:rPr lang="en-US" dirty="0">
                <a:solidFill>
                  <a:srgbClr val="00B050"/>
                </a:solidFill>
              </a:rPr>
              <a:t>fired</a:t>
            </a:r>
          </a:p>
          <a:p>
            <a:pPr lvl="1"/>
            <a:r>
              <a:rPr lang="en-US" dirty="0" err="1"/>
              <a:t>Cazuri</a:t>
            </a:r>
            <a:r>
              <a:rPr lang="en-US" dirty="0"/>
              <a:t> </a:t>
            </a:r>
            <a:r>
              <a:rPr lang="en-US" dirty="0" err="1"/>
              <a:t>mai</a:t>
            </a:r>
            <a:r>
              <a:rPr lang="en-US" dirty="0"/>
              <a:t> </a:t>
            </a:r>
            <a:r>
              <a:rPr lang="en-US" dirty="0" err="1"/>
              <a:t>dificil</a:t>
            </a:r>
            <a:r>
              <a:rPr lang="en-US" dirty="0"/>
              <a:t> de </a:t>
            </a:r>
            <a:r>
              <a:rPr lang="en-US" dirty="0" err="1"/>
              <a:t>exprimat</a:t>
            </a:r>
            <a:r>
              <a:rPr lang="en-US" dirty="0"/>
              <a:t>: </a:t>
            </a:r>
            <a:r>
              <a:rPr lang="en-US" dirty="0" err="1"/>
              <a:t>trimiterea</a:t>
            </a:r>
            <a:r>
              <a:rPr lang="en-US" dirty="0"/>
              <a:t> </a:t>
            </a:r>
            <a:r>
              <a:rPr lang="en-US" dirty="0" err="1"/>
              <a:t>unui</a:t>
            </a:r>
            <a:r>
              <a:rPr lang="en-US" dirty="0"/>
              <a:t> e-mail, </a:t>
            </a:r>
            <a:r>
              <a:rPr lang="en-US" dirty="0" err="1"/>
              <a:t>tipărirea</a:t>
            </a:r>
            <a:r>
              <a:rPr lang="en-US" dirty="0"/>
              <a:t> </a:t>
            </a:r>
            <a:r>
              <a:rPr lang="en-US" dirty="0" err="1"/>
              <a:t>unui</a:t>
            </a:r>
            <a:r>
              <a:rPr lang="en-US" dirty="0"/>
              <a:t> document,… </a:t>
            </a:r>
          </a:p>
          <a:p>
            <a:pPr marL="457200" lvl="1" indent="0">
              <a:buNone/>
            </a:pPr>
            <a:r>
              <a:rPr lang="en-US" dirty="0"/>
              <a:t>    «</a:t>
            </a:r>
            <a:r>
              <a:rPr lang="en-US" dirty="0" err="1"/>
              <a:t>fă</a:t>
            </a:r>
            <a:r>
              <a:rPr lang="en-US" dirty="0"/>
              <a:t> ceva»</a:t>
            </a:r>
          </a:p>
          <a:p>
            <a:r>
              <a:rPr lang="en-US" sz="3400" dirty="0" err="1"/>
              <a:t>Păstrarea</a:t>
            </a:r>
            <a:r>
              <a:rPr lang="en-US" sz="3400" dirty="0"/>
              <a:t> </a:t>
            </a:r>
            <a:r>
              <a:rPr lang="en-US" sz="3400" dirty="0" err="1"/>
              <a:t>sesiunii</a:t>
            </a:r>
            <a:r>
              <a:rPr lang="en-US" sz="3400" dirty="0"/>
              <a:t> pe server.</a:t>
            </a:r>
          </a:p>
        </p:txBody>
      </p:sp>
    </p:spTree>
    <p:extLst>
      <p:ext uri="{BB962C8B-B14F-4D97-AF65-F5344CB8AC3E}">
        <p14:creationId xmlns:p14="http://schemas.microsoft.com/office/powerpoint/2010/main" val="95725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Implementări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en-US" sz="3000" dirty="0"/>
              <a:t>.NET:</a:t>
            </a:r>
          </a:p>
          <a:p>
            <a:pPr lvl="1"/>
            <a:r>
              <a:rPr lang="en-US" sz="2800" dirty="0"/>
              <a:t>Windows Communication Foundation (WCF).</a:t>
            </a:r>
          </a:p>
          <a:p>
            <a:r>
              <a:rPr lang="en-US" sz="3000" dirty="0"/>
              <a:t>Java (nu respect </a:t>
            </a:r>
            <a:r>
              <a:rPr lang="en-US" sz="3000" dirty="0" err="1"/>
              <a:t>standardul</a:t>
            </a:r>
            <a:r>
              <a:rPr lang="en-US" sz="3000" dirty="0"/>
              <a:t> JSR-311):</a:t>
            </a:r>
          </a:p>
          <a:p>
            <a:pPr lvl="1"/>
            <a:r>
              <a:rPr lang="en-US" sz="2800" dirty="0"/>
              <a:t>Spring MVC;</a:t>
            </a:r>
          </a:p>
          <a:p>
            <a:pPr lvl="1"/>
            <a:r>
              <a:rPr lang="en-US" sz="2800" dirty="0"/>
              <a:t>Spark Framework.</a:t>
            </a:r>
          </a:p>
          <a:p>
            <a:r>
              <a:rPr lang="en-US" sz="3000" dirty="0"/>
              <a:t>Java – JAX-RS (</a:t>
            </a:r>
            <a:r>
              <a:rPr lang="en-US" sz="3000" dirty="0" err="1"/>
              <a:t>respectă</a:t>
            </a:r>
            <a:r>
              <a:rPr lang="en-US" sz="3000" dirty="0"/>
              <a:t> </a:t>
            </a:r>
            <a:r>
              <a:rPr lang="en-US" sz="3000" dirty="0" err="1"/>
              <a:t>standardul</a:t>
            </a:r>
            <a:r>
              <a:rPr lang="en-US" sz="3000" dirty="0"/>
              <a:t> JSR-311):</a:t>
            </a:r>
          </a:p>
          <a:p>
            <a:pPr lvl="1"/>
            <a:r>
              <a:rPr lang="en-US" sz="2800" dirty="0"/>
              <a:t>Jersey – JAX-RS: </a:t>
            </a:r>
            <a:r>
              <a:rPr lang="en-US" sz="2800" dirty="0" err="1"/>
              <a:t>implementare</a:t>
            </a:r>
            <a:r>
              <a:rPr lang="en-US" sz="2800" dirty="0"/>
              <a:t> de </a:t>
            </a:r>
            <a:r>
              <a:rPr lang="en-US" sz="2800" dirty="0" err="1"/>
              <a:t>referință</a:t>
            </a:r>
            <a:r>
              <a:rPr lang="en-US" sz="2800" dirty="0"/>
              <a:t> de la Oracle;</a:t>
            </a:r>
          </a:p>
          <a:p>
            <a:pPr lvl="1"/>
            <a:r>
              <a:rPr lang="en-US" sz="2800" dirty="0"/>
              <a:t>Apache CXF;</a:t>
            </a:r>
          </a:p>
          <a:p>
            <a:pPr lvl="1"/>
            <a:r>
              <a:rPr lang="en-US" sz="2800" dirty="0" err="1"/>
              <a:t>RESTEasy</a:t>
            </a:r>
            <a:r>
              <a:rPr lang="en-US" sz="2800" dirty="0"/>
              <a:t> from JBoss;</a:t>
            </a:r>
          </a:p>
          <a:p>
            <a:pPr lvl="1"/>
            <a:r>
              <a:rPr lang="en-US" sz="2800" dirty="0" err="1"/>
              <a:t>RESTlet</a:t>
            </a:r>
            <a:r>
              <a:rPr lang="en-US" sz="2800" dirty="0"/>
              <a:t>.</a:t>
            </a:r>
          </a:p>
        </p:txBody>
      </p:sp>
      <p:pic>
        <p:nvPicPr>
          <p:cNvPr id="3" name="Picture 2">
            <a:extLst>
              <a:ext uri="{FF2B5EF4-FFF2-40B4-BE49-F238E27FC236}">
                <a16:creationId xmlns:a16="http://schemas.microsoft.com/office/drawing/2014/main" id="{A86BE924-44E6-3F62-B8AD-45E87CE579DF}"/>
              </a:ext>
            </a:extLst>
          </p:cNvPr>
          <p:cNvPicPr>
            <a:picLocks noChangeAspect="1"/>
          </p:cNvPicPr>
          <p:nvPr/>
        </p:nvPicPr>
        <p:blipFill>
          <a:blip r:embed="rId3"/>
          <a:stretch>
            <a:fillRect/>
          </a:stretch>
        </p:blipFill>
        <p:spPr>
          <a:xfrm>
            <a:off x="10510326" y="3073609"/>
            <a:ext cx="1611701" cy="843457"/>
          </a:xfrm>
          <a:prstGeom prst="rect">
            <a:avLst/>
          </a:prstGeom>
        </p:spPr>
      </p:pic>
      <p:pic>
        <p:nvPicPr>
          <p:cNvPr id="4" name="Picture 3">
            <a:extLst>
              <a:ext uri="{FF2B5EF4-FFF2-40B4-BE49-F238E27FC236}">
                <a16:creationId xmlns:a16="http://schemas.microsoft.com/office/drawing/2014/main" id="{72B95650-9D01-09D5-EBA7-E88C8CD88C6A}"/>
              </a:ext>
            </a:extLst>
          </p:cNvPr>
          <p:cNvPicPr>
            <a:picLocks noChangeAspect="1"/>
          </p:cNvPicPr>
          <p:nvPr/>
        </p:nvPicPr>
        <p:blipFill>
          <a:blip r:embed="rId4"/>
          <a:stretch>
            <a:fillRect/>
          </a:stretch>
        </p:blipFill>
        <p:spPr>
          <a:xfrm>
            <a:off x="10624989" y="4022960"/>
            <a:ext cx="1382377" cy="846706"/>
          </a:xfrm>
          <a:prstGeom prst="rect">
            <a:avLst/>
          </a:prstGeom>
        </p:spPr>
      </p:pic>
      <p:pic>
        <p:nvPicPr>
          <p:cNvPr id="6" name="Picture 5">
            <a:extLst>
              <a:ext uri="{FF2B5EF4-FFF2-40B4-BE49-F238E27FC236}">
                <a16:creationId xmlns:a16="http://schemas.microsoft.com/office/drawing/2014/main" id="{C108B5F6-27B8-E806-30ED-E783A0C991FD}"/>
              </a:ext>
            </a:extLst>
          </p:cNvPr>
          <p:cNvPicPr>
            <a:picLocks noChangeAspect="1"/>
          </p:cNvPicPr>
          <p:nvPr/>
        </p:nvPicPr>
        <p:blipFill>
          <a:blip r:embed="rId5"/>
          <a:stretch>
            <a:fillRect/>
          </a:stretch>
        </p:blipFill>
        <p:spPr>
          <a:xfrm>
            <a:off x="10629226" y="1855960"/>
            <a:ext cx="1328293" cy="976445"/>
          </a:xfrm>
          <a:prstGeom prst="rect">
            <a:avLst/>
          </a:prstGeom>
        </p:spPr>
      </p:pic>
      <p:pic>
        <p:nvPicPr>
          <p:cNvPr id="7" name="Picture 6">
            <a:extLst>
              <a:ext uri="{FF2B5EF4-FFF2-40B4-BE49-F238E27FC236}">
                <a16:creationId xmlns:a16="http://schemas.microsoft.com/office/drawing/2014/main" id="{892057C5-624D-9A9F-1E9B-29AB78B57F3A}"/>
              </a:ext>
            </a:extLst>
          </p:cNvPr>
          <p:cNvPicPr>
            <a:picLocks noChangeAspect="1"/>
          </p:cNvPicPr>
          <p:nvPr/>
        </p:nvPicPr>
        <p:blipFill>
          <a:blip r:embed="rId6"/>
          <a:stretch>
            <a:fillRect/>
          </a:stretch>
        </p:blipFill>
        <p:spPr>
          <a:xfrm>
            <a:off x="10397059" y="5012448"/>
            <a:ext cx="1666875" cy="476250"/>
          </a:xfrm>
          <a:prstGeom prst="rect">
            <a:avLst/>
          </a:prstGeom>
        </p:spPr>
      </p:pic>
      <p:pic>
        <p:nvPicPr>
          <p:cNvPr id="8" name="Picture 4" descr="Image result for resteasy">
            <a:extLst>
              <a:ext uri="{FF2B5EF4-FFF2-40B4-BE49-F238E27FC236}">
                <a16:creationId xmlns:a16="http://schemas.microsoft.com/office/drawing/2014/main" id="{19A99CB4-E9E3-4048-94E9-B53F314FF0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1150" y="5755065"/>
            <a:ext cx="1164621" cy="824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cxf">
            <a:extLst>
              <a:ext uri="{FF2B5EF4-FFF2-40B4-BE49-F238E27FC236}">
                <a16:creationId xmlns:a16="http://schemas.microsoft.com/office/drawing/2014/main" id="{33BC3DFD-9921-46AB-279D-3BB559EEB0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11956" y="5748437"/>
            <a:ext cx="1735617" cy="11912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92BDDD6-F629-F434-8C5E-E4D6C7EE0976}"/>
              </a:ext>
            </a:extLst>
          </p:cNvPr>
          <p:cNvPicPr>
            <a:picLocks noChangeAspect="1"/>
          </p:cNvPicPr>
          <p:nvPr/>
        </p:nvPicPr>
        <p:blipFill>
          <a:blip r:embed="rId9"/>
          <a:stretch>
            <a:fillRect/>
          </a:stretch>
        </p:blipFill>
        <p:spPr>
          <a:xfrm>
            <a:off x="7057954" y="5914671"/>
            <a:ext cx="1857011" cy="505182"/>
          </a:xfrm>
          <a:prstGeom prst="rect">
            <a:avLst/>
          </a:prstGeom>
        </p:spPr>
      </p:pic>
    </p:spTree>
    <p:extLst>
      <p:ext uri="{BB962C8B-B14F-4D97-AF65-F5344CB8AC3E}">
        <p14:creationId xmlns:p14="http://schemas.microsoft.com/office/powerpoint/2010/main" val="286264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par>
                          <p:cTn id="9" fill="hold">
                            <p:stCondLst>
                              <p:cond delay="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par>
                          <p:cTn id="47" fill="hold">
                            <p:stCondLst>
                              <p:cond delay="0"/>
                            </p:stCondLst>
                            <p:childTnLst>
                              <p:par>
                                <p:cTn id="48" presetID="53" presetClass="entr" presetSubtype="16"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par>
                          <p:cTn id="53" fill="hold">
                            <p:stCondLst>
                              <p:cond delay="500"/>
                            </p:stCondLst>
                            <p:childTnLst>
                              <p:par>
                                <p:cTn id="54" presetID="53" presetClass="entr" presetSubtype="16"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childTnLst>
                          </p:cTn>
                        </p:par>
                        <p:par>
                          <p:cTn id="59" fill="hold">
                            <p:stCondLst>
                              <p:cond delay="1000"/>
                            </p:stCondLst>
                            <p:childTnLst>
                              <p:par>
                                <p:cTn id="60" presetID="53" presetClass="entr" presetSubtype="16" fill="hold" nodeType="after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ppt_w</p:attrName>
                                        </p:attrNameLst>
                                      </p:cBhvr>
                                      <p:tavLst>
                                        <p:tav tm="0">
                                          <p:val>
                                            <p:fltVal val="0"/>
                                          </p:val>
                                        </p:tav>
                                        <p:tav tm="100000">
                                          <p:val>
                                            <p:strVal val="#ppt_w"/>
                                          </p:val>
                                        </p:tav>
                                      </p:tavLst>
                                    </p:anim>
                                    <p:anim calcmode="lin" valueType="num">
                                      <p:cBhvr>
                                        <p:cTn id="63" dur="500" fill="hold"/>
                                        <p:tgtEl>
                                          <p:spTgt spid="8"/>
                                        </p:tgtEl>
                                        <p:attrNameLst>
                                          <p:attrName>ppt_h</p:attrName>
                                        </p:attrNameLst>
                                      </p:cBhvr>
                                      <p:tavLst>
                                        <p:tav tm="0">
                                          <p:val>
                                            <p:fltVal val="0"/>
                                          </p:val>
                                        </p:tav>
                                        <p:tav tm="100000">
                                          <p:val>
                                            <p:strVal val="#ppt_h"/>
                                          </p:val>
                                        </p:tav>
                                      </p:tavLst>
                                    </p:anim>
                                    <p:animEffect transition="in" filter="fade">
                                      <p:cBhvr>
                                        <p:cTn id="64" dur="500"/>
                                        <p:tgtEl>
                                          <p:spTgt spid="8"/>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p:cTn id="68" dur="500" fill="hold"/>
                                        <p:tgtEl>
                                          <p:spTgt spid="10"/>
                                        </p:tgtEl>
                                        <p:attrNameLst>
                                          <p:attrName>ppt_w</p:attrName>
                                        </p:attrNameLst>
                                      </p:cBhvr>
                                      <p:tavLst>
                                        <p:tav tm="0">
                                          <p:val>
                                            <p:fltVal val="0"/>
                                          </p:val>
                                        </p:tav>
                                        <p:tav tm="100000">
                                          <p:val>
                                            <p:strVal val="#ppt_w"/>
                                          </p:val>
                                        </p:tav>
                                      </p:tavLst>
                                    </p:anim>
                                    <p:anim calcmode="lin" valueType="num">
                                      <p:cBhvr>
                                        <p:cTn id="69" dur="500" fill="hold"/>
                                        <p:tgtEl>
                                          <p:spTgt spid="10"/>
                                        </p:tgtEl>
                                        <p:attrNameLst>
                                          <p:attrName>ppt_h</p:attrName>
                                        </p:attrNameLst>
                                      </p:cBhvr>
                                      <p:tavLst>
                                        <p:tav tm="0">
                                          <p:val>
                                            <p:fltVal val="0"/>
                                          </p:val>
                                        </p:tav>
                                        <p:tav tm="100000">
                                          <p:val>
                                            <p:strVal val="#ppt_h"/>
                                          </p:val>
                                        </p:tav>
                                      </p:tavLst>
                                    </p:anim>
                                    <p:animEffect transition="in" filter="fade">
                                      <p:cBhvr>
                                        <p:cTn id="7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Exemplu</a:t>
            </a:r>
            <a:r>
              <a:rPr lang="en-US" dirty="0"/>
              <a:t> de API pentru CRUD</a:t>
            </a:r>
          </a:p>
        </p:txBody>
      </p:sp>
      <p:pic>
        <p:nvPicPr>
          <p:cNvPr id="11" name="Picture 10">
            <a:extLst>
              <a:ext uri="{FF2B5EF4-FFF2-40B4-BE49-F238E27FC236}">
                <a16:creationId xmlns:a16="http://schemas.microsoft.com/office/drawing/2014/main" id="{662308E8-559D-5380-2B6D-80A31A764AC5}"/>
              </a:ext>
            </a:extLst>
          </p:cNvPr>
          <p:cNvPicPr>
            <a:picLocks noChangeAspect="1"/>
          </p:cNvPicPr>
          <p:nvPr/>
        </p:nvPicPr>
        <p:blipFill>
          <a:blip r:embed="rId3"/>
          <a:stretch>
            <a:fillRect/>
          </a:stretch>
        </p:blipFill>
        <p:spPr>
          <a:xfrm>
            <a:off x="1154001" y="1916188"/>
            <a:ext cx="9883997" cy="470956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4A2A1A9-534E-FDC1-F2B5-038D794E93A8}"/>
              </a:ext>
            </a:extLst>
          </p:cNvPr>
          <p:cNvPicPr>
            <a:picLocks noChangeAspect="1"/>
          </p:cNvPicPr>
          <p:nvPr/>
        </p:nvPicPr>
        <p:blipFill>
          <a:blip r:embed="rId4"/>
          <a:stretch>
            <a:fillRect/>
          </a:stretch>
        </p:blipFill>
        <p:spPr>
          <a:xfrm>
            <a:off x="5284399" y="1916188"/>
            <a:ext cx="5753599" cy="1028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2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Exemplu</a:t>
            </a:r>
            <a:r>
              <a:rPr lang="en-US" dirty="0"/>
              <a:t> de API pentru CRUD</a:t>
            </a:r>
          </a:p>
        </p:txBody>
      </p:sp>
      <p:pic>
        <p:nvPicPr>
          <p:cNvPr id="5" name="Picture 4">
            <a:extLst>
              <a:ext uri="{FF2B5EF4-FFF2-40B4-BE49-F238E27FC236}">
                <a16:creationId xmlns:a16="http://schemas.microsoft.com/office/drawing/2014/main" id="{9E3D5A87-7EF8-D854-B59F-D1CAA19C1920}"/>
              </a:ext>
            </a:extLst>
          </p:cNvPr>
          <p:cNvPicPr>
            <a:picLocks noChangeAspect="1"/>
          </p:cNvPicPr>
          <p:nvPr/>
        </p:nvPicPr>
        <p:blipFill>
          <a:blip r:embed="rId3"/>
          <a:stretch>
            <a:fillRect/>
          </a:stretch>
        </p:blipFill>
        <p:spPr>
          <a:xfrm>
            <a:off x="143346" y="1703973"/>
            <a:ext cx="11905307" cy="246719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F71674B-35EA-1503-0A81-F3D1FE76C8D7}"/>
              </a:ext>
            </a:extLst>
          </p:cNvPr>
          <p:cNvPicPr>
            <a:picLocks noChangeAspect="1"/>
          </p:cNvPicPr>
          <p:nvPr/>
        </p:nvPicPr>
        <p:blipFill>
          <a:blip r:embed="rId4"/>
          <a:stretch>
            <a:fillRect/>
          </a:stretch>
        </p:blipFill>
        <p:spPr>
          <a:xfrm>
            <a:off x="143346" y="4279809"/>
            <a:ext cx="11905307" cy="24905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313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Exemplu</a:t>
            </a:r>
            <a:r>
              <a:rPr lang="en-US" dirty="0"/>
              <a:t> de API pentru CRUD</a:t>
            </a:r>
          </a:p>
        </p:txBody>
      </p:sp>
      <p:pic>
        <p:nvPicPr>
          <p:cNvPr id="4" name="Picture 3">
            <a:extLst>
              <a:ext uri="{FF2B5EF4-FFF2-40B4-BE49-F238E27FC236}">
                <a16:creationId xmlns:a16="http://schemas.microsoft.com/office/drawing/2014/main" id="{45E85411-1846-6CB7-3A88-8BA865EFD0AC}"/>
              </a:ext>
            </a:extLst>
          </p:cNvPr>
          <p:cNvPicPr>
            <a:picLocks noChangeAspect="1"/>
          </p:cNvPicPr>
          <p:nvPr/>
        </p:nvPicPr>
        <p:blipFill>
          <a:blip r:embed="rId3"/>
          <a:stretch>
            <a:fillRect/>
          </a:stretch>
        </p:blipFill>
        <p:spPr>
          <a:xfrm>
            <a:off x="571021" y="2598631"/>
            <a:ext cx="11049958" cy="2964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Exemplu</a:t>
            </a:r>
            <a:r>
              <a:rPr lang="en-US" dirty="0"/>
              <a:t> de API pentru CRUD</a:t>
            </a:r>
          </a:p>
        </p:txBody>
      </p:sp>
      <p:pic>
        <p:nvPicPr>
          <p:cNvPr id="7" name="Picture 6">
            <a:extLst>
              <a:ext uri="{FF2B5EF4-FFF2-40B4-BE49-F238E27FC236}">
                <a16:creationId xmlns:a16="http://schemas.microsoft.com/office/drawing/2014/main" id="{87B9BEEB-4F6F-6CA4-73B2-2650B5014F60}"/>
              </a:ext>
            </a:extLst>
          </p:cNvPr>
          <p:cNvPicPr>
            <a:picLocks noChangeAspect="1"/>
          </p:cNvPicPr>
          <p:nvPr/>
        </p:nvPicPr>
        <p:blipFill>
          <a:blip r:embed="rId3"/>
          <a:stretch>
            <a:fillRect/>
          </a:stretch>
        </p:blipFill>
        <p:spPr>
          <a:xfrm>
            <a:off x="624366" y="2068113"/>
            <a:ext cx="10943268" cy="4351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76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1E3F6B-16F5-1C4D-9378-0BEFCDA71F7C}"/>
              </a:ext>
            </a:extLst>
          </p:cNvPr>
          <p:cNvSpPr>
            <a:spLocks noGrp="1"/>
          </p:cNvSpPr>
          <p:nvPr>
            <p:ph type="ctrTitle"/>
          </p:nvPr>
        </p:nvSpPr>
        <p:spPr/>
        <p:txBody>
          <a:bodyPr/>
          <a:lstStyle/>
          <a:p>
            <a:r>
              <a:rPr lang="en-US" dirty="0" err="1"/>
              <a:t>Resurse</a:t>
            </a:r>
            <a:r>
              <a:rPr lang="en-US" dirty="0"/>
              <a:t> REST</a:t>
            </a:r>
          </a:p>
        </p:txBody>
      </p:sp>
      <p:pic>
        <p:nvPicPr>
          <p:cNvPr id="15" name="Picture Placeholder 14" descr="A picture containing outdoor object&#10;&#10;Description automatically generated">
            <a:extLst>
              <a:ext uri="{FF2B5EF4-FFF2-40B4-BE49-F238E27FC236}">
                <a16:creationId xmlns:a16="http://schemas.microsoft.com/office/drawing/2014/main" id="{4616BD36-716A-35F1-C44B-AC139255672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847" b="16847"/>
          <a:stretch>
            <a:fillRect/>
          </a:stretch>
        </p:blipFill>
        <p:spPr/>
      </p:pic>
    </p:spTree>
    <p:extLst>
      <p:ext uri="{BB962C8B-B14F-4D97-AF65-F5344CB8AC3E}">
        <p14:creationId xmlns:p14="http://schemas.microsoft.com/office/powerpoint/2010/main" val="405807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Exemplu</a:t>
            </a:r>
            <a:r>
              <a:rPr lang="en-US" dirty="0"/>
              <a:t> de API pentru CRUD</a:t>
            </a:r>
          </a:p>
        </p:txBody>
      </p:sp>
      <p:pic>
        <p:nvPicPr>
          <p:cNvPr id="5" name="Picture 4">
            <a:extLst>
              <a:ext uri="{FF2B5EF4-FFF2-40B4-BE49-F238E27FC236}">
                <a16:creationId xmlns:a16="http://schemas.microsoft.com/office/drawing/2014/main" id="{AF41F5A7-EAEB-CF67-C7C1-A301D3375677}"/>
              </a:ext>
            </a:extLst>
          </p:cNvPr>
          <p:cNvPicPr>
            <a:picLocks noChangeAspect="1"/>
          </p:cNvPicPr>
          <p:nvPr/>
        </p:nvPicPr>
        <p:blipFill>
          <a:blip r:embed="rId3"/>
          <a:stretch>
            <a:fillRect/>
          </a:stretch>
        </p:blipFill>
        <p:spPr>
          <a:xfrm>
            <a:off x="624366" y="2196657"/>
            <a:ext cx="10943268" cy="38408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051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Testarea</a:t>
            </a:r>
            <a:r>
              <a:rPr lang="en-US" dirty="0"/>
              <a:t> API-</a:t>
            </a:r>
            <a:r>
              <a:rPr lang="en-US" dirty="0" err="1"/>
              <a:t>ului</a:t>
            </a:r>
            <a:br>
              <a:rPr lang="en-US" dirty="0"/>
            </a:br>
            <a:r>
              <a:rPr lang="en-US" dirty="0" err="1"/>
              <a:t>folosind</a:t>
            </a:r>
            <a:r>
              <a:rPr lang="en-US" dirty="0"/>
              <a:t> postman</a:t>
            </a:r>
          </a:p>
        </p:txBody>
      </p:sp>
      <p:pic>
        <p:nvPicPr>
          <p:cNvPr id="3" name="Picture 2">
            <a:extLst>
              <a:ext uri="{FF2B5EF4-FFF2-40B4-BE49-F238E27FC236}">
                <a16:creationId xmlns:a16="http://schemas.microsoft.com/office/drawing/2014/main" id="{DEBFC53C-4399-2217-97C6-2DDABFDA83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8482" y="1834752"/>
            <a:ext cx="8695035" cy="49235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470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Descrierea contractului folosind</a:t>
            </a:r>
            <a:br>
              <a:rPr lang="ro-RO" dirty="0"/>
            </a:br>
            <a:r>
              <a:rPr lang="ro-RO" dirty="0"/>
              <a:t>Swagger 2.0 și OpenAPI 3.0</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pPr marL="0" indent="0">
              <a:buNone/>
            </a:pPr>
            <a:r>
              <a:rPr lang="ro-RO" sz="3000" b="1" dirty="0"/>
              <a:t>Swagger 2.0:</a:t>
            </a:r>
          </a:p>
          <a:p>
            <a:pPr marL="0" indent="0">
              <a:buNone/>
            </a:pPr>
            <a:r>
              <a:rPr lang="ro-RO" sz="3000" dirty="0"/>
              <a:t>Dezvoltat începând din 2011 de SmartBear Software împreună cu Swagger UI și Swagger Editor cu scopul de a standardiza descrierea și de a facilita testarea RESTful API-urilor.</a:t>
            </a:r>
            <a:endParaRPr lang="en-US" sz="3000" dirty="0"/>
          </a:p>
          <a:p>
            <a:pPr marL="0" indent="0">
              <a:buNone/>
            </a:pPr>
            <a:endParaRPr lang="en-US" sz="3000" dirty="0"/>
          </a:p>
          <a:p>
            <a:pPr marL="0" indent="0">
              <a:buNone/>
            </a:pPr>
            <a:r>
              <a:rPr lang="ro-RO" sz="3000" b="1" dirty="0"/>
              <a:t>OpenAPI 3.0:</a:t>
            </a:r>
          </a:p>
          <a:p>
            <a:pPr marL="0" indent="0">
              <a:buNone/>
            </a:pPr>
            <a:r>
              <a:rPr lang="ro-RO" sz="3000" dirty="0"/>
              <a:t>Dezvoltat începând din 2016 ca succesor al Swagger-ului, de către OpenAPI Initiative care este parte a Linux Foundation. Permite contracte nedeterministe prin introducerea lui oneOf pentru a putea utiliza tipuri concrete pentru declarații abstracte.</a:t>
            </a:r>
            <a:endParaRPr lang="en-US" sz="3000" dirty="0"/>
          </a:p>
          <a:p>
            <a:pPr marL="0" indent="0">
              <a:buNone/>
            </a:pPr>
            <a:endParaRPr lang="en-US" sz="3000" dirty="0"/>
          </a:p>
        </p:txBody>
      </p:sp>
      <p:pic>
        <p:nvPicPr>
          <p:cNvPr id="3" name="Picture 2" descr="Image result for swagger">
            <a:extLst>
              <a:ext uri="{FF2B5EF4-FFF2-40B4-BE49-F238E27FC236}">
                <a16:creationId xmlns:a16="http://schemas.microsoft.com/office/drawing/2014/main" id="{13F3F9EC-979B-AFED-9B29-EB4860005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393" y="1638196"/>
            <a:ext cx="2595985" cy="743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openapi">
            <a:extLst>
              <a:ext uri="{FF2B5EF4-FFF2-40B4-BE49-F238E27FC236}">
                <a16:creationId xmlns:a16="http://schemas.microsoft.com/office/drawing/2014/main" id="{B6C1681C-377C-CBE3-0695-59C32172C9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7645" y="3622642"/>
            <a:ext cx="3197655" cy="159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90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par>
                          <p:cTn id="9" fill="hold">
                            <p:stCondLst>
                              <p:cond delay="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par>
                          <p:cTn id="21" fill="hold">
                            <p:stCondLst>
                              <p:cond delay="0"/>
                            </p:stCondLst>
                            <p:childTnLst>
                              <p:par>
                                <p:cTn id="22" presetID="5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Descrierea contractului folosind</a:t>
            </a:r>
            <a:br>
              <a:rPr lang="ro-RO" dirty="0"/>
            </a:br>
            <a:r>
              <a:rPr lang="ro-RO" dirty="0"/>
              <a:t>Swagger 2.0 și OpenAPI 3.0</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5960"/>
            <a:ext cx="11819684" cy="4823973"/>
          </a:xfrm>
        </p:spPr>
        <p:txBody>
          <a:bodyPr>
            <a:noAutofit/>
          </a:bodyPr>
          <a:lstStyle/>
          <a:p>
            <a:r>
              <a:rPr lang="ro-RO" sz="3200" dirty="0"/>
              <a:t>Metadate conținând descriere, versiune, contact;</a:t>
            </a:r>
          </a:p>
          <a:p>
            <a:r>
              <a:rPr lang="ro-RO" sz="3200" dirty="0"/>
              <a:t>Locație dată prin host și port, basePath, scheme în Swagger, respectiv server cu variabile în OpenAPI;</a:t>
            </a:r>
          </a:p>
          <a:p>
            <a:r>
              <a:rPr lang="ro-RO" sz="3200" dirty="0"/>
              <a:t>Căi cu acțiuni desemnate prin verbe HTTP cu argumente, tipuri de parametrii de intrare, coduri de răspuns în Swagger, care în OpenAPI conțin separat parametru pentru body și gruparea răspunsurilor după content-type;</a:t>
            </a:r>
          </a:p>
          <a:p>
            <a:r>
              <a:rPr lang="ro-RO" sz="3200" dirty="0"/>
              <a:t>Definiții de tipuri de date: în Swagger, respectiv componente cu scheme în OpenAPI, cuprinzând definirea folosind JSON Schema a obiectelor complex din body.</a:t>
            </a:r>
          </a:p>
        </p:txBody>
      </p:sp>
    </p:spTree>
    <p:extLst>
      <p:ext uri="{BB962C8B-B14F-4D97-AF65-F5344CB8AC3E}">
        <p14:creationId xmlns:p14="http://schemas.microsoft.com/office/powerpoint/2010/main" val="41808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Corespondența între</a:t>
            </a:r>
            <a:br>
              <a:rPr lang="ro-RO" dirty="0"/>
            </a:br>
            <a:r>
              <a:rPr lang="ro-RO" dirty="0"/>
              <a:t>Swagger și OpenAPI</a:t>
            </a:r>
            <a:endParaRPr lang="en-US" dirty="0"/>
          </a:p>
        </p:txBody>
      </p:sp>
      <p:pic>
        <p:nvPicPr>
          <p:cNvPr id="6" name="Picture 2" descr="Image result for swagger components">
            <a:extLst>
              <a:ext uri="{FF2B5EF4-FFF2-40B4-BE49-F238E27FC236}">
                <a16:creationId xmlns:a16="http://schemas.microsoft.com/office/drawing/2014/main" id="{FC065154-4493-569D-8A8D-A4E5F8B38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23699"/>
            <a:ext cx="7315200" cy="515302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3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dirty="0"/>
              <a:t>Exemplu de </a:t>
            </a:r>
            <a:r>
              <a:rPr lang="en-US" dirty="0" err="1"/>
              <a:t>OpenAPI</a:t>
            </a:r>
            <a:endParaRPr lang="en-US" dirty="0"/>
          </a:p>
        </p:txBody>
      </p:sp>
      <p:pic>
        <p:nvPicPr>
          <p:cNvPr id="4" name="Picture 3">
            <a:extLst>
              <a:ext uri="{FF2B5EF4-FFF2-40B4-BE49-F238E27FC236}">
                <a16:creationId xmlns:a16="http://schemas.microsoft.com/office/drawing/2014/main" id="{3B481C1A-4CE6-A269-F55E-93A0E16D86ED}"/>
              </a:ext>
            </a:extLst>
          </p:cNvPr>
          <p:cNvPicPr>
            <a:picLocks noChangeAspect="1"/>
          </p:cNvPicPr>
          <p:nvPr/>
        </p:nvPicPr>
        <p:blipFill>
          <a:blip r:embed="rId3"/>
          <a:stretch>
            <a:fillRect/>
          </a:stretch>
        </p:blipFill>
        <p:spPr>
          <a:xfrm>
            <a:off x="104513" y="1501209"/>
            <a:ext cx="1706183" cy="214610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6DBD4DE-2648-1494-F472-0A31FFEC40FD}"/>
              </a:ext>
            </a:extLst>
          </p:cNvPr>
          <p:cNvPicPr>
            <a:picLocks noChangeAspect="1"/>
          </p:cNvPicPr>
          <p:nvPr/>
        </p:nvPicPr>
        <p:blipFill>
          <a:blip r:embed="rId4"/>
          <a:stretch>
            <a:fillRect/>
          </a:stretch>
        </p:blipFill>
        <p:spPr>
          <a:xfrm>
            <a:off x="104513" y="3715709"/>
            <a:ext cx="2612381" cy="3042123"/>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AFD4F05-DAE9-497C-3550-D69E7B5F8C15}"/>
              </a:ext>
            </a:extLst>
          </p:cNvPr>
          <p:cNvPicPr>
            <a:picLocks noChangeAspect="1"/>
          </p:cNvPicPr>
          <p:nvPr/>
        </p:nvPicPr>
        <p:blipFill>
          <a:blip r:embed="rId5"/>
          <a:stretch>
            <a:fillRect/>
          </a:stretch>
        </p:blipFill>
        <p:spPr>
          <a:xfrm>
            <a:off x="2768379" y="3421016"/>
            <a:ext cx="3829133" cy="333681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A5C7628F-1BCB-591D-7BA7-F7029F4DCAB9}"/>
              </a:ext>
            </a:extLst>
          </p:cNvPr>
          <p:cNvPicPr>
            <a:picLocks noChangeAspect="1"/>
          </p:cNvPicPr>
          <p:nvPr/>
        </p:nvPicPr>
        <p:blipFill>
          <a:blip r:embed="rId6"/>
          <a:stretch>
            <a:fillRect/>
          </a:stretch>
        </p:blipFill>
        <p:spPr>
          <a:xfrm>
            <a:off x="1883116" y="1501209"/>
            <a:ext cx="2328849" cy="176011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FA4C3692-A6B0-09D9-CE9D-D89DC46A95F2}"/>
              </a:ext>
            </a:extLst>
          </p:cNvPr>
          <p:cNvPicPr>
            <a:picLocks noChangeAspect="1"/>
          </p:cNvPicPr>
          <p:nvPr/>
        </p:nvPicPr>
        <p:blipFill>
          <a:blip r:embed="rId7"/>
          <a:stretch>
            <a:fillRect/>
          </a:stretch>
        </p:blipFill>
        <p:spPr>
          <a:xfrm>
            <a:off x="4284385" y="1054323"/>
            <a:ext cx="2732051" cy="3137899"/>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1BA3805B-F4BB-CBFC-2950-C49D41668AAF}"/>
              </a:ext>
            </a:extLst>
          </p:cNvPr>
          <p:cNvPicPr>
            <a:picLocks noChangeAspect="1"/>
          </p:cNvPicPr>
          <p:nvPr/>
        </p:nvPicPr>
        <p:blipFill>
          <a:blip r:embed="rId8"/>
          <a:stretch>
            <a:fillRect/>
          </a:stretch>
        </p:blipFill>
        <p:spPr>
          <a:xfrm>
            <a:off x="7088856" y="1054323"/>
            <a:ext cx="2557739" cy="3661799"/>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48C94F65-F32E-5B19-D05E-F6FD30DF7C1F}"/>
              </a:ext>
            </a:extLst>
          </p:cNvPr>
          <p:cNvPicPr>
            <a:picLocks noChangeAspect="1"/>
          </p:cNvPicPr>
          <p:nvPr/>
        </p:nvPicPr>
        <p:blipFill>
          <a:blip r:embed="rId9"/>
          <a:stretch>
            <a:fillRect/>
          </a:stretch>
        </p:blipFill>
        <p:spPr>
          <a:xfrm>
            <a:off x="9039909" y="2817380"/>
            <a:ext cx="3047578" cy="3940452"/>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2FE1CC3E-0C3F-DE5D-2B4D-61472A019BBA}"/>
              </a:ext>
            </a:extLst>
          </p:cNvPr>
          <p:cNvPicPr>
            <a:picLocks noChangeAspect="1"/>
          </p:cNvPicPr>
          <p:nvPr/>
        </p:nvPicPr>
        <p:blipFill>
          <a:blip r:embed="rId10"/>
          <a:stretch>
            <a:fillRect/>
          </a:stretch>
        </p:blipFill>
        <p:spPr>
          <a:xfrm>
            <a:off x="104513" y="222236"/>
            <a:ext cx="2677097" cy="1187681"/>
          </a:xfrm>
          <a:prstGeom prst="rect">
            <a:avLst/>
          </a:prstGeom>
          <a:ln>
            <a:noFill/>
          </a:ln>
          <a:effectLst>
            <a:outerShdw blurRad="292100" dist="139700" dir="2700000" algn="tl" rotWithShape="0">
              <a:srgbClr val="333333">
                <a:alpha val="65000"/>
              </a:srgbClr>
            </a:outerShdw>
          </a:effectLst>
        </p:spPr>
      </p:pic>
      <p:pic>
        <p:nvPicPr>
          <p:cNvPr id="1026" name="Picture 2" descr="What's the Difference Between Swagger and OpenAPI? | Nordic APIs |">
            <a:extLst>
              <a:ext uri="{FF2B5EF4-FFF2-40B4-BE49-F238E27FC236}">
                <a16:creationId xmlns:a16="http://schemas.microsoft.com/office/drawing/2014/main" id="{E48A0100-28FF-F960-C492-7437A72CD0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2118" y="4457512"/>
            <a:ext cx="2384530" cy="238453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D6659FD-8F6E-38EB-1C2D-A63AFB5F45BF}"/>
              </a:ext>
            </a:extLst>
          </p:cNvPr>
          <p:cNvSpPr txBox="1"/>
          <p:nvPr/>
        </p:nvSpPr>
        <p:spPr>
          <a:xfrm>
            <a:off x="2268645" y="432970"/>
            <a:ext cx="4031480" cy="46166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http://localhost:8080/api-docs</a:t>
            </a:r>
          </a:p>
        </p:txBody>
      </p:sp>
    </p:spTree>
    <p:extLst>
      <p:ext uri="{BB962C8B-B14F-4D97-AF65-F5344CB8AC3E}">
        <p14:creationId xmlns:p14="http://schemas.microsoft.com/office/powerpoint/2010/main" val="229962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900" decel="100000" fill="hold"/>
                                        <p:tgtEl>
                                          <p:spTgt spid="10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2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ppt_w</p:attrName>
                                        </p:attrNameLst>
                                      </p:cBhvr>
                                      <p:tavLst>
                                        <p:tav tm="0">
                                          <p:val>
                                            <p:fltVal val="0"/>
                                          </p:val>
                                        </p:tav>
                                        <p:tav tm="100000">
                                          <p:val>
                                            <p:strVal val="#ppt_w"/>
                                          </p:val>
                                        </p:tav>
                                      </p:tavLst>
                                    </p:anim>
                                    <p:anim calcmode="lin" valueType="num">
                                      <p:cBhvr>
                                        <p:cTn id="45" dur="500" fill="hold"/>
                                        <p:tgtEl>
                                          <p:spTgt spid="19"/>
                                        </p:tgtEl>
                                        <p:attrNameLst>
                                          <p:attrName>ppt_h</p:attrName>
                                        </p:attrNameLst>
                                      </p:cBhvr>
                                      <p:tavLst>
                                        <p:tav tm="0">
                                          <p:val>
                                            <p:fltVal val="0"/>
                                          </p:val>
                                        </p:tav>
                                        <p:tav tm="100000">
                                          <p:val>
                                            <p:strVal val="#ppt_h"/>
                                          </p:val>
                                        </p:tav>
                                      </p:tavLst>
                                    </p:anim>
                                    <p:animEffect transition="in" filter="fade">
                                      <p:cBhvr>
                                        <p:cTn id="46" dur="500"/>
                                        <p:tgtEl>
                                          <p:spTgt spid="19"/>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par>
                          <p:cTn id="59" fill="hold">
                            <p:stCondLst>
                              <p:cond delay="5000"/>
                            </p:stCondLst>
                            <p:childTnLst>
                              <p:par>
                                <p:cTn id="60" presetID="53" presetClass="entr" presetSubtype="16" fill="hold"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Instrumente:</a:t>
            </a:r>
            <a:br>
              <a:rPr lang="ro-RO" dirty="0"/>
            </a:br>
            <a:r>
              <a:rPr lang="ro-RO" dirty="0"/>
              <a:t>Swagger UI și OpenAPI Editor</a:t>
            </a:r>
            <a:endParaRPr lang="en-US" dirty="0"/>
          </a:p>
        </p:txBody>
      </p:sp>
      <p:pic>
        <p:nvPicPr>
          <p:cNvPr id="4" name="Picture 3">
            <a:extLst>
              <a:ext uri="{FF2B5EF4-FFF2-40B4-BE49-F238E27FC236}">
                <a16:creationId xmlns:a16="http://schemas.microsoft.com/office/drawing/2014/main" id="{33919861-2C5A-2885-E6FC-25FD7FF8C200}"/>
              </a:ext>
            </a:extLst>
          </p:cNvPr>
          <p:cNvPicPr>
            <a:picLocks noChangeAspect="1"/>
          </p:cNvPicPr>
          <p:nvPr/>
        </p:nvPicPr>
        <p:blipFill>
          <a:blip r:embed="rId3"/>
          <a:stretch>
            <a:fillRect/>
          </a:stretch>
        </p:blipFill>
        <p:spPr>
          <a:xfrm>
            <a:off x="89346" y="1713653"/>
            <a:ext cx="2831041" cy="133336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491AA6F-D240-8446-9BAD-928952DE80D6}"/>
              </a:ext>
            </a:extLst>
          </p:cNvPr>
          <p:cNvPicPr>
            <a:picLocks noChangeAspect="1"/>
          </p:cNvPicPr>
          <p:nvPr/>
        </p:nvPicPr>
        <p:blipFill>
          <a:blip r:embed="rId4"/>
          <a:stretch>
            <a:fillRect/>
          </a:stretch>
        </p:blipFill>
        <p:spPr>
          <a:xfrm>
            <a:off x="2956918" y="1713653"/>
            <a:ext cx="2782048" cy="1348658"/>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6471BF54-5DA0-73C6-D4E9-A908C1C2718B}"/>
              </a:ext>
            </a:extLst>
          </p:cNvPr>
          <p:cNvPicPr>
            <a:picLocks noChangeAspect="1"/>
          </p:cNvPicPr>
          <p:nvPr/>
        </p:nvPicPr>
        <p:blipFill>
          <a:blip r:embed="rId5"/>
          <a:stretch>
            <a:fillRect/>
          </a:stretch>
        </p:blipFill>
        <p:spPr>
          <a:xfrm>
            <a:off x="89346" y="3151762"/>
            <a:ext cx="5649620" cy="360287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F86D03B0-3DE6-895D-44FB-25A808F28A16}"/>
              </a:ext>
            </a:extLst>
          </p:cNvPr>
          <p:cNvPicPr>
            <a:picLocks noChangeAspect="1"/>
          </p:cNvPicPr>
          <p:nvPr/>
        </p:nvPicPr>
        <p:blipFill>
          <a:blip r:embed="rId6"/>
          <a:stretch>
            <a:fillRect/>
          </a:stretch>
        </p:blipFill>
        <p:spPr>
          <a:xfrm>
            <a:off x="5858659" y="2500009"/>
            <a:ext cx="6151274" cy="4254631"/>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E453474-8AD6-AA70-E5F2-61173EE01F82}"/>
              </a:ext>
            </a:extLst>
          </p:cNvPr>
          <p:cNvSpPr txBox="1"/>
          <p:nvPr/>
        </p:nvSpPr>
        <p:spPr>
          <a:xfrm>
            <a:off x="5858660" y="1482820"/>
            <a:ext cx="6151273" cy="46166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http://localhost:6969/swagger-ui/index.html</a:t>
            </a:r>
          </a:p>
        </p:txBody>
      </p:sp>
      <p:sp>
        <p:nvSpPr>
          <p:cNvPr id="5" name="TextBox 4">
            <a:extLst>
              <a:ext uri="{FF2B5EF4-FFF2-40B4-BE49-F238E27FC236}">
                <a16:creationId xmlns:a16="http://schemas.microsoft.com/office/drawing/2014/main" id="{21A5E9F5-B443-1E6F-E64F-951FEAD38842}"/>
              </a:ext>
            </a:extLst>
          </p:cNvPr>
          <p:cNvSpPr txBox="1"/>
          <p:nvPr/>
        </p:nvSpPr>
        <p:spPr>
          <a:xfrm>
            <a:off x="5858659" y="1991414"/>
            <a:ext cx="6151273" cy="46166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sz="2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RO" dirty="0"/>
              <a:t>http://localhost:6969/api-docs</a:t>
            </a:r>
          </a:p>
        </p:txBody>
      </p:sp>
    </p:spTree>
    <p:extLst>
      <p:ext uri="{BB962C8B-B14F-4D97-AF65-F5344CB8AC3E}">
        <p14:creationId xmlns:p14="http://schemas.microsoft.com/office/powerpoint/2010/main" val="257470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1E3F6B-16F5-1C4D-9378-0BEFCDA71F7C}"/>
              </a:ext>
            </a:extLst>
          </p:cNvPr>
          <p:cNvSpPr>
            <a:spLocks noGrp="1"/>
          </p:cNvSpPr>
          <p:nvPr>
            <p:ph type="ctrTitle"/>
          </p:nvPr>
        </p:nvSpPr>
        <p:spPr/>
        <p:txBody>
          <a:bodyPr/>
          <a:lstStyle/>
          <a:p>
            <a:r>
              <a:rPr lang="en-US" dirty="0" err="1"/>
              <a:t>Servicii</a:t>
            </a:r>
            <a:r>
              <a:rPr lang="en-US" dirty="0"/>
              <a:t> Web XML</a:t>
            </a:r>
          </a:p>
        </p:txBody>
      </p:sp>
      <p:pic>
        <p:nvPicPr>
          <p:cNvPr id="15" name="Picture Placeholder 14" descr="A picture containing outdoor object&#10;&#10;Description automatically generated">
            <a:extLst>
              <a:ext uri="{FF2B5EF4-FFF2-40B4-BE49-F238E27FC236}">
                <a16:creationId xmlns:a16="http://schemas.microsoft.com/office/drawing/2014/main" id="{4616BD36-716A-35F1-C44B-AC139255672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847" b="16847"/>
          <a:stretch>
            <a:fillRect/>
          </a:stretch>
        </p:blipFill>
        <p:spPr/>
      </p:pic>
    </p:spTree>
    <p:extLst>
      <p:ext uri="{BB962C8B-B14F-4D97-AF65-F5344CB8AC3E}">
        <p14:creationId xmlns:p14="http://schemas.microsoft.com/office/powerpoint/2010/main" val="4226221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Tehnologii</a:t>
            </a:r>
            <a:r>
              <a:rPr lang="en-US" dirty="0"/>
              <a:t> pentru </a:t>
            </a:r>
            <a:r>
              <a:rPr lang="en-US" dirty="0" err="1"/>
              <a:t>apelul</a:t>
            </a:r>
            <a:br>
              <a:rPr lang="en-US" dirty="0"/>
            </a:br>
            <a:r>
              <a:rPr lang="en-US" dirty="0"/>
              <a:t>de </a:t>
            </a:r>
            <a:r>
              <a:rPr lang="en-US" dirty="0" err="1"/>
              <a:t>metode</a:t>
            </a:r>
            <a:r>
              <a:rPr lang="en-US" dirty="0"/>
              <a:t> la </a:t>
            </a:r>
            <a:r>
              <a:rPr lang="en-US" dirty="0" err="1"/>
              <a:t>distanță</a:t>
            </a:r>
            <a:r>
              <a:rPr lang="en-US" dirty="0"/>
              <a:t> </a:t>
            </a:r>
            <a:r>
              <a:rPr lang="en-US" dirty="0" err="1"/>
              <a:t>anterioare</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692613"/>
            <a:ext cx="11819684" cy="5149429"/>
          </a:xfrm>
        </p:spPr>
        <p:txBody>
          <a:bodyPr>
            <a:noAutofit/>
          </a:bodyPr>
          <a:lstStyle/>
          <a:p>
            <a:r>
              <a:rPr lang="ro-RO" sz="2200" dirty="0"/>
              <a:t>CORBA (Common Object Request Broker Architecture):</a:t>
            </a:r>
          </a:p>
          <a:p>
            <a:pPr lvl="1"/>
            <a:r>
              <a:rPr lang="ro-RO" sz="2000" dirty="0"/>
              <a:t>Bazată pe IDL (Interface Definition Language) pentru contract;</a:t>
            </a:r>
          </a:p>
          <a:p>
            <a:pPr lvl="1"/>
            <a:r>
              <a:rPr lang="ro-RO" sz="2000" dirty="0"/>
              <a:t>Folosea ORB (Object Request Broker) pentru conversia binară;</a:t>
            </a:r>
          </a:p>
          <a:p>
            <a:pPr lvl="1"/>
            <a:r>
              <a:rPr lang="ro-RO" sz="2000" dirty="0"/>
              <a:t>Interoperabilitate între clienți și servicii C++ și Java.</a:t>
            </a:r>
          </a:p>
          <a:p>
            <a:r>
              <a:rPr lang="ro-RO" sz="2200" dirty="0"/>
              <a:t>DCOM (Distributed Component Object Model):</a:t>
            </a:r>
          </a:p>
          <a:p>
            <a:pPr lvl="1"/>
            <a:r>
              <a:rPr lang="ro-RO" sz="2000" dirty="0"/>
              <a:t>Tehnologie proprietară Microsoft pentru apel de metode la distanță;</a:t>
            </a:r>
          </a:p>
          <a:p>
            <a:pPr lvl="1"/>
            <a:r>
              <a:rPr lang="ro-RO" sz="2000" dirty="0"/>
              <a:t>Permite consumarea serviciilor C++ expuse de server-e COM. </a:t>
            </a:r>
          </a:p>
          <a:p>
            <a:r>
              <a:rPr lang="ro-RO" sz="2200" dirty="0"/>
              <a:t>RMI (Remote Method Invocation):</a:t>
            </a:r>
          </a:p>
          <a:p>
            <a:pPr lvl="1"/>
            <a:r>
              <a:rPr lang="ro-RO" sz="2000" dirty="0"/>
              <a:t>Apel de metode la distanță pe platforma Java;</a:t>
            </a:r>
          </a:p>
          <a:p>
            <a:pPr lvl="1"/>
            <a:r>
              <a:rPr lang="ro-RO" sz="2000" dirty="0"/>
              <a:t>Se bazează pe înregistrarea serviciilor cu un registru RMI;</a:t>
            </a:r>
          </a:p>
          <a:p>
            <a:pPr lvl="1"/>
            <a:r>
              <a:rPr lang="ro-RO" sz="2000" dirty="0"/>
              <a:t>Fiecare serviciu are propriul port dedicat la care se conectează clienții.</a:t>
            </a:r>
          </a:p>
          <a:p>
            <a:r>
              <a:rPr lang="ro-RO" sz="2200" dirty="0"/>
              <a:t>.NET Remoting:</a:t>
            </a:r>
          </a:p>
          <a:p>
            <a:pPr lvl="1"/>
            <a:r>
              <a:rPr lang="en-US" sz="2000" dirty="0" err="1"/>
              <a:t>Tehnologie</a:t>
            </a:r>
            <a:r>
              <a:rPr lang="en-US" sz="2000" dirty="0"/>
              <a:t> de </a:t>
            </a:r>
            <a:r>
              <a:rPr lang="en-US" sz="2000" dirty="0" err="1"/>
              <a:t>apelare</a:t>
            </a:r>
            <a:r>
              <a:rPr lang="en-US" sz="2000" dirty="0"/>
              <a:t> la </a:t>
            </a:r>
            <a:r>
              <a:rPr lang="en-US" sz="2000" dirty="0" err="1"/>
              <a:t>distanță</a:t>
            </a:r>
            <a:r>
              <a:rPr lang="en-US" sz="2000" dirty="0"/>
              <a:t> pe </a:t>
            </a:r>
            <a:r>
              <a:rPr lang="en-US" sz="2000" dirty="0" err="1"/>
              <a:t>platforma</a:t>
            </a:r>
            <a:r>
              <a:rPr lang="en-US" sz="2000" dirty="0"/>
              <a:t> .NET </a:t>
            </a:r>
            <a:r>
              <a:rPr lang="en-US" sz="2000" dirty="0" err="1"/>
              <a:t>bazată</a:t>
            </a:r>
            <a:r>
              <a:rPr lang="en-US" sz="2000" dirty="0"/>
              <a:t> pe un</a:t>
            </a:r>
            <a:br>
              <a:rPr lang="en-US" sz="2000" dirty="0"/>
            </a:br>
            <a:r>
              <a:rPr lang="en-US" sz="2000" dirty="0"/>
              <a:t>format </a:t>
            </a:r>
            <a:r>
              <a:rPr lang="en-US" sz="2000" dirty="0" err="1"/>
              <a:t>binar</a:t>
            </a:r>
            <a:r>
              <a:rPr lang="en-US" sz="2000" dirty="0"/>
              <a:t> cu </a:t>
            </a:r>
            <a:r>
              <a:rPr lang="en-US" sz="2000" dirty="0" err="1"/>
              <a:t>activatori</a:t>
            </a:r>
            <a:r>
              <a:rPr lang="en-US" sz="2000" dirty="0"/>
              <a:t> </a:t>
            </a:r>
            <a:r>
              <a:rPr lang="en-US" sz="2000" dirty="0" err="1"/>
              <a:t>și</a:t>
            </a:r>
            <a:r>
              <a:rPr lang="en-US" sz="2000" dirty="0"/>
              <a:t> interceptor de canal derivate din DCOM.</a:t>
            </a:r>
          </a:p>
        </p:txBody>
      </p:sp>
      <p:pic>
        <p:nvPicPr>
          <p:cNvPr id="1026" name="Picture 2" descr="CORBA History">
            <a:extLst>
              <a:ext uri="{FF2B5EF4-FFF2-40B4-BE49-F238E27FC236}">
                <a16:creationId xmlns:a16="http://schemas.microsoft.com/office/drawing/2014/main" id="{F71CB968-08BF-DB19-7DC9-30557861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4380" y="2030073"/>
            <a:ext cx="1116101" cy="1070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stributed Component Object Model Royalty-Free Images, Stock Photos &amp;  Pictures | Shutterstock">
            <a:extLst>
              <a:ext uri="{FF2B5EF4-FFF2-40B4-BE49-F238E27FC236}">
                <a16:creationId xmlns:a16="http://schemas.microsoft.com/office/drawing/2014/main" id="{F6903256-BA9C-DD44-1ADD-B23072C98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6631" y="3247043"/>
            <a:ext cx="1991601" cy="10223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4938AE5-25A0-296E-27D7-4CE8F96F07ED}"/>
              </a:ext>
            </a:extLst>
          </p:cNvPr>
          <p:cNvPicPr>
            <a:picLocks noChangeAspect="1"/>
          </p:cNvPicPr>
          <p:nvPr/>
        </p:nvPicPr>
        <p:blipFill>
          <a:blip r:embed="rId5"/>
          <a:stretch>
            <a:fillRect/>
          </a:stretch>
        </p:blipFill>
        <p:spPr>
          <a:xfrm>
            <a:off x="9756315" y="4259256"/>
            <a:ext cx="1292230" cy="1292230"/>
          </a:xfrm>
          <a:prstGeom prst="rect">
            <a:avLst/>
          </a:prstGeom>
        </p:spPr>
      </p:pic>
      <p:pic>
        <p:nvPicPr>
          <p:cNvPr id="7" name="Picture 6">
            <a:extLst>
              <a:ext uri="{FF2B5EF4-FFF2-40B4-BE49-F238E27FC236}">
                <a16:creationId xmlns:a16="http://schemas.microsoft.com/office/drawing/2014/main" id="{C0BBE56F-947B-1676-397D-FB0E9452070B}"/>
              </a:ext>
            </a:extLst>
          </p:cNvPr>
          <p:cNvPicPr>
            <a:picLocks noChangeAspect="1"/>
          </p:cNvPicPr>
          <p:nvPr/>
        </p:nvPicPr>
        <p:blipFill>
          <a:blip r:embed="rId6"/>
          <a:stretch>
            <a:fillRect/>
          </a:stretch>
        </p:blipFill>
        <p:spPr>
          <a:xfrm>
            <a:off x="9907480" y="5706107"/>
            <a:ext cx="989906" cy="989906"/>
          </a:xfrm>
          <a:prstGeom prst="rect">
            <a:avLst/>
          </a:prstGeom>
        </p:spPr>
      </p:pic>
    </p:spTree>
    <p:extLst>
      <p:ext uri="{BB962C8B-B14F-4D97-AF65-F5344CB8AC3E}">
        <p14:creationId xmlns:p14="http://schemas.microsoft.com/office/powerpoint/2010/main" val="259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par>
                          <p:cTn id="13" fill="hold">
                            <p:stCondLst>
                              <p:cond delay="0"/>
                            </p:stCondLst>
                            <p:childTnLst>
                              <p:par>
                                <p:cTn id="14" presetID="53" presetClass="entr" presetSubtype="16"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500" fill="hold"/>
                                        <p:tgtEl>
                                          <p:spTgt spid="1026"/>
                                        </p:tgtEl>
                                        <p:attrNameLst>
                                          <p:attrName>ppt_w</p:attrName>
                                        </p:attrNameLst>
                                      </p:cBhvr>
                                      <p:tavLst>
                                        <p:tav tm="0">
                                          <p:val>
                                            <p:fltVal val="0"/>
                                          </p:val>
                                        </p:tav>
                                        <p:tav tm="100000">
                                          <p:val>
                                            <p:strVal val="#ppt_w"/>
                                          </p:val>
                                        </p:tav>
                                      </p:tavLst>
                                    </p:anim>
                                    <p:anim calcmode="lin" valueType="num">
                                      <p:cBhvr>
                                        <p:cTn id="17" dur="500" fill="hold"/>
                                        <p:tgtEl>
                                          <p:spTgt spid="1026"/>
                                        </p:tgtEl>
                                        <p:attrNameLst>
                                          <p:attrName>ppt_h</p:attrName>
                                        </p:attrNameLst>
                                      </p:cBhvr>
                                      <p:tavLst>
                                        <p:tav tm="0">
                                          <p:val>
                                            <p:fltVal val="0"/>
                                          </p:val>
                                        </p:tav>
                                        <p:tav tm="100000">
                                          <p:val>
                                            <p:strVal val="#ppt_h"/>
                                          </p:val>
                                        </p:tav>
                                      </p:tavLst>
                                    </p:anim>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par>
                          <p:cTn id="27" fill="hold">
                            <p:stCondLst>
                              <p:cond delay="0"/>
                            </p:stCondLst>
                            <p:childTnLst>
                              <p:par>
                                <p:cTn id="28" presetID="53" presetClass="entr" presetSubtype="16" fill="hold" nodeType="afterEffect">
                                  <p:stCondLst>
                                    <p:cond delay="0"/>
                                  </p:stCondLst>
                                  <p:childTnLst>
                                    <p:set>
                                      <p:cBhvr>
                                        <p:cTn id="29" dur="1" fill="hold">
                                          <p:stCondLst>
                                            <p:cond delay="0"/>
                                          </p:stCondLst>
                                        </p:cTn>
                                        <p:tgtEl>
                                          <p:spTgt spid="1028"/>
                                        </p:tgtEl>
                                        <p:attrNameLst>
                                          <p:attrName>style.visibility</p:attrName>
                                        </p:attrNameLst>
                                      </p:cBhvr>
                                      <p:to>
                                        <p:strVal val="visible"/>
                                      </p:to>
                                    </p:set>
                                    <p:anim calcmode="lin" valueType="num">
                                      <p:cBhvr>
                                        <p:cTn id="30" dur="500" fill="hold"/>
                                        <p:tgtEl>
                                          <p:spTgt spid="1028"/>
                                        </p:tgtEl>
                                        <p:attrNameLst>
                                          <p:attrName>ppt_w</p:attrName>
                                        </p:attrNameLst>
                                      </p:cBhvr>
                                      <p:tavLst>
                                        <p:tav tm="0">
                                          <p:val>
                                            <p:fltVal val="0"/>
                                          </p:val>
                                        </p:tav>
                                        <p:tav tm="100000">
                                          <p:val>
                                            <p:strVal val="#ppt_w"/>
                                          </p:val>
                                        </p:tav>
                                      </p:tavLst>
                                    </p:anim>
                                    <p:anim calcmode="lin" valueType="num">
                                      <p:cBhvr>
                                        <p:cTn id="31" dur="500" fill="hold"/>
                                        <p:tgtEl>
                                          <p:spTgt spid="1028"/>
                                        </p:tgtEl>
                                        <p:attrNameLst>
                                          <p:attrName>ppt_h</p:attrName>
                                        </p:attrNameLst>
                                      </p:cBhvr>
                                      <p:tavLst>
                                        <p:tav tm="0">
                                          <p:val>
                                            <p:fltVal val="0"/>
                                          </p:val>
                                        </p:tav>
                                        <p:tav tm="100000">
                                          <p:val>
                                            <p:strVal val="#ppt_h"/>
                                          </p:val>
                                        </p:tav>
                                      </p:tavLst>
                                    </p:anim>
                                    <p:animEffect transition="in" filter="fade">
                                      <p:cBhvr>
                                        <p:cTn id="32" dur="500"/>
                                        <p:tgtEl>
                                          <p:spTgt spid="102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par>
                          <p:cTn id="43" fill="hold">
                            <p:stCondLst>
                              <p:cond delay="0"/>
                            </p:stCondLst>
                            <p:childTnLst>
                              <p:par>
                                <p:cTn id="44" presetID="53" presetClass="entr" presetSubtype="16"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p:cTn id="46" dur="500" fill="hold"/>
                                        <p:tgtEl>
                                          <p:spTgt spid="4"/>
                                        </p:tgtEl>
                                        <p:attrNameLst>
                                          <p:attrName>ppt_w</p:attrName>
                                        </p:attrNameLst>
                                      </p:cBhvr>
                                      <p:tavLst>
                                        <p:tav tm="0">
                                          <p:val>
                                            <p:fltVal val="0"/>
                                          </p:val>
                                        </p:tav>
                                        <p:tav tm="100000">
                                          <p:val>
                                            <p:strVal val="#ppt_w"/>
                                          </p:val>
                                        </p:tav>
                                      </p:tavLst>
                                    </p:anim>
                                    <p:anim calcmode="lin" valueType="num">
                                      <p:cBhvr>
                                        <p:cTn id="47" dur="500" fill="hold"/>
                                        <p:tgtEl>
                                          <p:spTgt spid="4"/>
                                        </p:tgtEl>
                                        <p:attrNameLst>
                                          <p:attrName>ppt_h</p:attrName>
                                        </p:attrNameLst>
                                      </p:cBhvr>
                                      <p:tavLst>
                                        <p:tav tm="0">
                                          <p:val>
                                            <p:fltVal val="0"/>
                                          </p:val>
                                        </p:tav>
                                        <p:tav tm="100000">
                                          <p:val>
                                            <p:strVal val="#ppt_h"/>
                                          </p:val>
                                        </p:tav>
                                      </p:tavLst>
                                    </p:anim>
                                    <p:animEffect transition="in" filter="fade">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1" end="1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par>
                          <p:cTn id="55" fill="hold">
                            <p:stCondLst>
                              <p:cond delay="0"/>
                            </p:stCondLst>
                            <p:childTnLst>
                              <p:par>
                                <p:cTn id="56" presetID="53" presetClass="entr" presetSubtype="16"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animEffect transition="in" filter="fade">
                                      <p:cBhvr>
                                        <p:cTn id="6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Limite ale tehnologiilor pentru</a:t>
            </a:r>
            <a:br>
              <a:rPr lang="ro-RO" dirty="0"/>
            </a:br>
            <a:r>
              <a:rPr lang="ro-RO" dirty="0"/>
              <a:t>apelul de metode la distanță</a:t>
            </a:r>
            <a:endParaRPr lang="en-US" dirty="0"/>
          </a:p>
        </p:txBody>
      </p:sp>
      <p:pic>
        <p:nvPicPr>
          <p:cNvPr id="6" name="Picture 5">
            <a:extLst>
              <a:ext uri="{FF2B5EF4-FFF2-40B4-BE49-F238E27FC236}">
                <a16:creationId xmlns:a16="http://schemas.microsoft.com/office/drawing/2014/main" id="{57D74071-987F-A994-258B-64C6D503998A}"/>
              </a:ext>
            </a:extLst>
          </p:cNvPr>
          <p:cNvPicPr>
            <a:picLocks noChangeAspect="1"/>
          </p:cNvPicPr>
          <p:nvPr/>
        </p:nvPicPr>
        <p:blipFill>
          <a:blip r:embed="rId3"/>
          <a:stretch>
            <a:fillRect/>
          </a:stretch>
        </p:blipFill>
        <p:spPr>
          <a:xfrm>
            <a:off x="1586707" y="2200566"/>
            <a:ext cx="3288385" cy="16163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698C4F71-030F-0CC9-CF1E-7EF757E544DA}"/>
              </a:ext>
            </a:extLst>
          </p:cNvPr>
          <p:cNvSpPr txBox="1"/>
          <p:nvPr/>
        </p:nvSpPr>
        <p:spPr>
          <a:xfrm>
            <a:off x="440989" y="4197866"/>
            <a:ext cx="5579823" cy="2123658"/>
          </a:xfrm>
          <a:prstGeom prst="rect">
            <a:avLst/>
          </a:prstGeom>
          <a:noFill/>
        </p:spPr>
        <p:txBody>
          <a:bodyPr wrap="square" rtlCol="0">
            <a:spAutoFit/>
          </a:bodyPr>
          <a:lstStyle/>
          <a:p>
            <a:r>
              <a:rPr lang="en-US" sz="2800" dirty="0" err="1"/>
              <a:t>Portabilitatea</a:t>
            </a:r>
            <a:r>
              <a:rPr lang="en-US" sz="2800" dirty="0"/>
              <a:t> </a:t>
            </a:r>
            <a:r>
              <a:rPr lang="en-US" sz="2800" dirty="0" err="1"/>
              <a:t>binară</a:t>
            </a:r>
            <a:r>
              <a:rPr lang="en-US" sz="2800" dirty="0"/>
              <a:t>:</a:t>
            </a:r>
          </a:p>
          <a:p>
            <a:pPr marL="285750" indent="-285750">
              <a:buFont typeface="Arial" panose="020B0604020202020204" pitchFamily="34" charset="0"/>
              <a:buChar char="•"/>
            </a:pPr>
            <a:r>
              <a:rPr lang="en-US" sz="2600" dirty="0" err="1"/>
              <a:t>Fiecare</a:t>
            </a:r>
            <a:r>
              <a:rPr lang="en-US" sz="2600" dirty="0"/>
              <a:t> </a:t>
            </a:r>
            <a:r>
              <a:rPr lang="en-US" sz="2600" dirty="0" err="1"/>
              <a:t>platformă</a:t>
            </a:r>
            <a:r>
              <a:rPr lang="en-US" sz="2600" dirty="0"/>
              <a:t> are </a:t>
            </a:r>
            <a:r>
              <a:rPr lang="en-US" sz="2600" dirty="0" err="1"/>
              <a:t>propriul</a:t>
            </a:r>
            <a:r>
              <a:rPr lang="en-US" sz="2600" dirty="0"/>
              <a:t> set de date </a:t>
            </a:r>
            <a:r>
              <a:rPr lang="en-US" sz="2600" dirty="0" err="1"/>
              <a:t>și</a:t>
            </a:r>
            <a:r>
              <a:rPr lang="en-US" sz="2600" dirty="0"/>
              <a:t> mod de </a:t>
            </a:r>
            <a:r>
              <a:rPr lang="en-US" sz="2600" dirty="0" err="1"/>
              <a:t>serializare</a:t>
            </a:r>
            <a:r>
              <a:rPr lang="en-US" sz="2600" dirty="0"/>
              <a:t> </a:t>
            </a:r>
            <a:r>
              <a:rPr lang="en-US" sz="2600" dirty="0" err="1"/>
              <a:t>binară</a:t>
            </a:r>
            <a:r>
              <a:rPr lang="en-US" sz="2600" dirty="0"/>
              <a:t> a </a:t>
            </a:r>
            <a:r>
              <a:rPr lang="en-US" sz="2600" dirty="0" err="1"/>
              <a:t>lor</a:t>
            </a:r>
            <a:r>
              <a:rPr lang="en-US" sz="2600" dirty="0"/>
              <a:t>;</a:t>
            </a:r>
          </a:p>
          <a:p>
            <a:pPr marL="285750" indent="-285750">
              <a:buFont typeface="Arial" panose="020B0604020202020204" pitchFamily="34" charset="0"/>
              <a:buChar char="•"/>
            </a:pPr>
            <a:r>
              <a:rPr lang="en-US" sz="2600" dirty="0" err="1"/>
              <a:t>Necesitau</a:t>
            </a:r>
            <a:r>
              <a:rPr lang="en-US" sz="2600" dirty="0"/>
              <a:t> </a:t>
            </a:r>
            <a:r>
              <a:rPr lang="en-US" sz="2600" dirty="0" err="1"/>
              <a:t>convertoare</a:t>
            </a:r>
            <a:r>
              <a:rPr lang="en-US" sz="2600" dirty="0"/>
              <a:t> de format </a:t>
            </a:r>
            <a:r>
              <a:rPr lang="en-US" sz="2600" dirty="0" err="1"/>
              <a:t>între</a:t>
            </a:r>
            <a:r>
              <a:rPr lang="en-US" sz="2600" dirty="0"/>
              <a:t> </a:t>
            </a:r>
            <a:r>
              <a:rPr lang="en-US" sz="2600" dirty="0" err="1"/>
              <a:t>diferitele</a:t>
            </a:r>
            <a:r>
              <a:rPr lang="en-US" sz="2600" dirty="0"/>
              <a:t> </a:t>
            </a:r>
            <a:r>
              <a:rPr lang="en-US" sz="2600" dirty="0" err="1"/>
              <a:t>reprezentări</a:t>
            </a:r>
            <a:r>
              <a:rPr lang="en-US" sz="2600" dirty="0"/>
              <a:t> </a:t>
            </a:r>
            <a:r>
              <a:rPr lang="en-US" sz="2600" dirty="0" err="1"/>
              <a:t>binare</a:t>
            </a:r>
            <a:r>
              <a:rPr lang="en-US" sz="2600" dirty="0"/>
              <a:t>.</a:t>
            </a:r>
          </a:p>
        </p:txBody>
      </p:sp>
      <p:pic>
        <p:nvPicPr>
          <p:cNvPr id="8" name="Picture 7">
            <a:extLst>
              <a:ext uri="{FF2B5EF4-FFF2-40B4-BE49-F238E27FC236}">
                <a16:creationId xmlns:a16="http://schemas.microsoft.com/office/drawing/2014/main" id="{73EA05C3-9B26-9580-A73E-39249BF0269D}"/>
              </a:ext>
            </a:extLst>
          </p:cNvPr>
          <p:cNvPicPr>
            <a:picLocks noChangeAspect="1"/>
          </p:cNvPicPr>
          <p:nvPr/>
        </p:nvPicPr>
        <p:blipFill>
          <a:blip r:embed="rId4"/>
          <a:stretch>
            <a:fillRect/>
          </a:stretch>
        </p:blipFill>
        <p:spPr>
          <a:xfrm>
            <a:off x="7611795" y="2200566"/>
            <a:ext cx="2947415" cy="16163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4A72016B-5EA9-A62D-1FAE-AFF803EBE998}"/>
              </a:ext>
            </a:extLst>
          </p:cNvPr>
          <p:cNvSpPr txBox="1"/>
          <p:nvPr/>
        </p:nvSpPr>
        <p:spPr>
          <a:xfrm>
            <a:off x="6441506" y="4197866"/>
            <a:ext cx="5287994" cy="2123658"/>
          </a:xfrm>
          <a:prstGeom prst="rect">
            <a:avLst/>
          </a:prstGeom>
          <a:noFill/>
        </p:spPr>
        <p:txBody>
          <a:bodyPr wrap="square" rtlCol="0">
            <a:spAutoFit/>
          </a:bodyPr>
          <a:lstStyle/>
          <a:p>
            <a:r>
              <a:rPr lang="en-US" sz="2800" dirty="0" err="1"/>
              <a:t>Accesibilitatea</a:t>
            </a:r>
            <a:r>
              <a:rPr lang="en-US" sz="2800" dirty="0"/>
              <a:t> </a:t>
            </a:r>
            <a:r>
              <a:rPr lang="en-US" sz="2800" dirty="0" err="1"/>
              <a:t>pe</a:t>
            </a:r>
            <a:r>
              <a:rPr lang="en-US" sz="2800" dirty="0"/>
              <a:t> diverse </a:t>
            </a:r>
            <a:r>
              <a:rPr lang="en-US" sz="2800" dirty="0" err="1"/>
              <a:t>porturi</a:t>
            </a:r>
            <a:r>
              <a:rPr lang="en-US" sz="2800" dirty="0"/>
              <a:t>:</a:t>
            </a:r>
          </a:p>
          <a:p>
            <a:pPr marL="285750" indent="-285750">
              <a:buFont typeface="Arial" panose="020B0604020202020204" pitchFamily="34" charset="0"/>
              <a:buChar char="•"/>
            </a:pPr>
            <a:r>
              <a:rPr lang="en-US" sz="2600" dirty="0" err="1"/>
              <a:t>Necesitau</a:t>
            </a:r>
            <a:r>
              <a:rPr lang="en-US" sz="2600" dirty="0"/>
              <a:t> o </a:t>
            </a:r>
            <a:r>
              <a:rPr lang="en-US" sz="2600" dirty="0" err="1"/>
              <a:t>mulțime</a:t>
            </a:r>
            <a:r>
              <a:rPr lang="en-US" sz="2600" dirty="0"/>
              <a:t> de </a:t>
            </a:r>
            <a:r>
              <a:rPr lang="en-US" sz="2600" dirty="0" err="1"/>
              <a:t>porturi</a:t>
            </a:r>
            <a:r>
              <a:rPr lang="en-US" sz="2600" dirty="0"/>
              <a:t> </a:t>
            </a:r>
            <a:r>
              <a:rPr lang="en-US" sz="2600" dirty="0" err="1"/>
              <a:t>pentru</a:t>
            </a:r>
            <a:r>
              <a:rPr lang="en-US" sz="2600" dirty="0"/>
              <a:t> </a:t>
            </a:r>
            <a:r>
              <a:rPr lang="en-US" sz="2600" dirty="0" err="1"/>
              <a:t>comunicație</a:t>
            </a:r>
            <a:r>
              <a:rPr lang="en-US" sz="2600" dirty="0"/>
              <a:t>;</a:t>
            </a:r>
          </a:p>
          <a:p>
            <a:pPr marL="285750" indent="-285750">
              <a:buFont typeface="Arial" panose="020B0604020202020204" pitchFamily="34" charset="0"/>
              <a:buChar char="•"/>
            </a:pPr>
            <a:r>
              <a:rPr lang="en-US" sz="2600" dirty="0" err="1"/>
              <a:t>Foloseau</a:t>
            </a:r>
            <a:r>
              <a:rPr lang="en-US" sz="2600" dirty="0"/>
              <a:t> </a:t>
            </a:r>
            <a:r>
              <a:rPr lang="en-US" sz="2600" dirty="0" err="1"/>
              <a:t>porturi</a:t>
            </a:r>
            <a:r>
              <a:rPr lang="en-US" sz="2600" dirty="0"/>
              <a:t> care nu </a:t>
            </a:r>
            <a:r>
              <a:rPr lang="en-US" sz="2600" dirty="0" err="1"/>
              <a:t>sunt</a:t>
            </a:r>
            <a:r>
              <a:rPr lang="en-US" sz="2600" dirty="0"/>
              <a:t> </a:t>
            </a:r>
            <a:r>
              <a:rPr lang="en-US" sz="2600" dirty="0" err="1"/>
              <a:t>deschise</a:t>
            </a:r>
            <a:r>
              <a:rPr lang="en-US" sz="2600" dirty="0"/>
              <a:t> </a:t>
            </a:r>
            <a:r>
              <a:rPr lang="en-US" sz="2600" dirty="0" err="1"/>
              <a:t>în</a:t>
            </a:r>
            <a:r>
              <a:rPr lang="en-US" sz="2600" dirty="0"/>
              <a:t> Internet.</a:t>
            </a:r>
          </a:p>
        </p:txBody>
      </p:sp>
    </p:spTree>
    <p:extLst>
      <p:ext uri="{BB962C8B-B14F-4D97-AF65-F5344CB8AC3E}">
        <p14:creationId xmlns:p14="http://schemas.microsoft.com/office/powerpoint/2010/main" val="327388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 </a:t>
            </a:r>
            <a:r>
              <a:rPr lang="en-US" dirty="0" err="1"/>
              <a:t>este</a:t>
            </a:r>
            <a:r>
              <a:rPr lang="en-US" dirty="0"/>
              <a:t> REST?</a:t>
            </a:r>
          </a:p>
        </p:txBody>
      </p:sp>
      <p:sp>
        <p:nvSpPr>
          <p:cNvPr id="6" name="Content Placeholder 2">
            <a:extLst>
              <a:ext uri="{FF2B5EF4-FFF2-40B4-BE49-F238E27FC236}">
                <a16:creationId xmlns:a16="http://schemas.microsoft.com/office/drawing/2014/main" id="{7A2DBF87-F7A8-DF04-1731-F42EF7FFACDD}"/>
              </a:ext>
            </a:extLst>
          </p:cNvPr>
          <p:cNvSpPr>
            <a:spLocks noGrp="1"/>
          </p:cNvSpPr>
          <p:nvPr>
            <p:ph idx="1"/>
          </p:nvPr>
        </p:nvSpPr>
        <p:spPr>
          <a:xfrm>
            <a:off x="204265" y="1912209"/>
            <a:ext cx="11783470" cy="4581148"/>
          </a:xfrm>
        </p:spPr>
        <p:txBody>
          <a:bodyPr>
            <a:normAutofit lnSpcReduction="10000"/>
          </a:bodyPr>
          <a:lstStyle/>
          <a:p>
            <a:r>
              <a:rPr lang="en-US" dirty="0" err="1"/>
              <a:t>REpresentational</a:t>
            </a:r>
            <a:r>
              <a:rPr lang="en-US" dirty="0"/>
              <a:t> </a:t>
            </a:r>
            <a:r>
              <a:rPr lang="en-US"/>
              <a:t>State Transfer;</a:t>
            </a:r>
            <a:endParaRPr lang="en-US" dirty="0"/>
          </a:p>
          <a:p>
            <a:r>
              <a:rPr lang="en-US" dirty="0"/>
              <a:t>Este un </a:t>
            </a:r>
            <a:r>
              <a:rPr lang="en-US" dirty="0" err="1"/>
              <a:t>stil</a:t>
            </a:r>
            <a:r>
              <a:rPr lang="en-US" dirty="0"/>
              <a:t> </a:t>
            </a:r>
            <a:r>
              <a:rPr lang="en-US" dirty="0" err="1"/>
              <a:t>arhitectural</a:t>
            </a:r>
            <a:r>
              <a:rPr lang="en-US" dirty="0"/>
              <a:t>, nu </a:t>
            </a:r>
            <a:r>
              <a:rPr lang="en-US" dirty="0" err="1"/>
              <a:t>este</a:t>
            </a:r>
            <a:r>
              <a:rPr lang="en-US" dirty="0"/>
              <a:t> un standard</a:t>
            </a:r>
            <a:r>
              <a:rPr lang="ro-RO" dirty="0"/>
              <a:t>;</a:t>
            </a:r>
            <a:endParaRPr lang="en-US" dirty="0"/>
          </a:p>
          <a:p>
            <a:r>
              <a:rPr lang="en-US" dirty="0" err="1"/>
              <a:t>Protocolul</a:t>
            </a:r>
            <a:r>
              <a:rPr lang="en-US" dirty="0"/>
              <a:t> de </a:t>
            </a:r>
            <a:r>
              <a:rPr lang="en-US" dirty="0" err="1"/>
              <a:t>comunicare</a:t>
            </a:r>
            <a:r>
              <a:rPr lang="en-US" dirty="0"/>
              <a:t> client-server</a:t>
            </a:r>
            <a:r>
              <a:rPr lang="ro-RO" dirty="0"/>
              <a:t>;</a:t>
            </a:r>
            <a:endParaRPr lang="en-US" dirty="0"/>
          </a:p>
          <a:p>
            <a:r>
              <a:rPr lang="ro-RO" dirty="0"/>
              <a:t>Fără stare</a:t>
            </a:r>
            <a:r>
              <a:rPr lang="en-US" dirty="0"/>
              <a:t>, </a:t>
            </a:r>
            <a:r>
              <a:rPr lang="ro-RO" dirty="0"/>
              <a:t>simplificat</a:t>
            </a:r>
            <a:r>
              <a:rPr lang="en-US" dirty="0"/>
              <a:t>.</a:t>
            </a:r>
          </a:p>
          <a:p>
            <a:r>
              <a:rPr lang="it-IT" dirty="0"/>
              <a:t>Cereri HTTP pentru citirea, crearea, actualizarea sau ștergerea </a:t>
            </a:r>
            <a:r>
              <a:rPr lang="ro-RO" dirty="0"/>
              <a:t>resurselor;</a:t>
            </a:r>
            <a:endParaRPr lang="en-US" dirty="0"/>
          </a:p>
          <a:p>
            <a:r>
              <a:rPr lang="ro-RO" dirty="0"/>
              <a:t>Substantive</a:t>
            </a:r>
            <a:r>
              <a:rPr lang="en-US" dirty="0"/>
              <a:t> </a:t>
            </a:r>
            <a:r>
              <a:rPr lang="ro-RO" dirty="0"/>
              <a:t>în</a:t>
            </a:r>
            <a:r>
              <a:rPr lang="en-US" dirty="0"/>
              <a:t> </a:t>
            </a:r>
            <a:r>
              <a:rPr lang="en-US" dirty="0" err="1"/>
              <a:t>adrese</a:t>
            </a:r>
            <a:r>
              <a:rPr lang="en-US" dirty="0"/>
              <a:t> URL, </a:t>
            </a:r>
            <a:r>
              <a:rPr lang="ro-RO" dirty="0"/>
              <a:t>acțiuni</a:t>
            </a:r>
            <a:r>
              <a:rPr lang="en-US" dirty="0"/>
              <a:t> </a:t>
            </a:r>
            <a:r>
              <a:rPr lang="ro-RO" dirty="0"/>
              <a:t>asociate verbelor </a:t>
            </a:r>
            <a:r>
              <a:rPr lang="en-US" dirty="0"/>
              <a:t>HTTP (POST,…).</a:t>
            </a:r>
          </a:p>
        </p:txBody>
      </p:sp>
    </p:spTree>
    <p:extLst>
      <p:ext uri="{BB962C8B-B14F-4D97-AF65-F5344CB8AC3E}">
        <p14:creationId xmlns:p14="http://schemas.microsoft.com/office/powerpoint/2010/main" val="42352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a:t>
            </a:r>
            <a:r>
              <a:rPr lang="ro-RO" dirty="0"/>
              <a:t>țiuni de bază</a:t>
            </a:r>
            <a:br>
              <a:rPr lang="ro-RO" dirty="0"/>
            </a:br>
            <a:r>
              <a:rPr lang="ro-RO" dirty="0"/>
              <a:t>despre serviciile Web XML</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89889"/>
            <a:ext cx="11819684" cy="5052154"/>
          </a:xfrm>
        </p:spPr>
        <p:txBody>
          <a:bodyPr>
            <a:noAutofit/>
          </a:bodyPr>
          <a:lstStyle/>
          <a:p>
            <a:r>
              <a:rPr lang="ro-RO" sz="3000" dirty="0"/>
              <a:t>Proiectate pentru interoperabilitate maximă între platforme</a:t>
            </a:r>
            <a:r>
              <a:rPr lang="en-US" sz="3000" dirty="0"/>
              <a:t>:</a:t>
            </a:r>
          </a:p>
          <a:p>
            <a:pPr lvl="1"/>
            <a:r>
              <a:rPr lang="en-US" sz="2800" dirty="0"/>
              <a:t>XML </a:t>
            </a:r>
            <a:r>
              <a:rPr lang="ro-RO" sz="2800" dirty="0"/>
              <a:t>peste</a:t>
            </a:r>
            <a:r>
              <a:rPr lang="en-US" sz="2800" dirty="0"/>
              <a:t> HTTP.</a:t>
            </a:r>
          </a:p>
          <a:p>
            <a:pPr lvl="1"/>
            <a:r>
              <a:rPr lang="ro-RO" sz="2800" dirty="0"/>
              <a:t>Serviciile și consumatorii se pot implementa indiferent de limbaj</a:t>
            </a:r>
            <a:r>
              <a:rPr lang="en-US" sz="2800" dirty="0"/>
              <a:t>.</a:t>
            </a:r>
            <a:endParaRPr lang="ro-RO" sz="2800" dirty="0"/>
          </a:p>
          <a:p>
            <a:r>
              <a:rPr lang="ro-RO" sz="3000" dirty="0"/>
              <a:t>Permit reutilizarea componentelor și apelarea lor la distanță</a:t>
            </a:r>
            <a:r>
              <a:rPr lang="en-US" sz="3000" dirty="0"/>
              <a:t>:</a:t>
            </a:r>
          </a:p>
          <a:p>
            <a:pPr lvl="1"/>
            <a:r>
              <a:rPr lang="ro-RO" sz="2800" dirty="0"/>
              <a:t>Componentele aplicației pot fi reutilizate și consumate în arhitecturi orientate pe servicii;</a:t>
            </a:r>
            <a:endParaRPr lang="en-US" sz="2800" dirty="0"/>
          </a:p>
          <a:p>
            <a:pPr lvl="1"/>
            <a:r>
              <a:rPr lang="ro-RO" sz="2800" dirty="0"/>
              <a:t>Compunerea se realizează cu ajutorul standardelor deschise</a:t>
            </a:r>
            <a:r>
              <a:rPr lang="en-US" sz="2800" dirty="0"/>
              <a:t>.</a:t>
            </a:r>
            <a:endParaRPr lang="ro-RO" sz="2800" dirty="0"/>
          </a:p>
          <a:p>
            <a:r>
              <a:rPr lang="ro-RO" sz="3000" dirty="0"/>
              <a:t>Conectează aplicații existente</a:t>
            </a:r>
            <a:r>
              <a:rPr lang="en-US" sz="3000" dirty="0"/>
              <a:t>:</a:t>
            </a:r>
          </a:p>
          <a:p>
            <a:pPr lvl="1"/>
            <a:r>
              <a:rPr lang="ro-RO" sz="2800" dirty="0"/>
              <a:t>Aplicațiile existente pot fi publicate ca servicii;</a:t>
            </a:r>
            <a:endParaRPr lang="en-US" sz="2800" dirty="0"/>
          </a:p>
          <a:p>
            <a:pPr lvl="1"/>
            <a:r>
              <a:rPr lang="ro-RO" sz="2800" dirty="0"/>
              <a:t>Aplicațiile se conectează și comunică prin intermediul mesajelor XML trimise peste HTTP</a:t>
            </a:r>
            <a:r>
              <a:rPr lang="en-US" sz="2800" dirty="0"/>
              <a:t>.</a:t>
            </a:r>
          </a:p>
        </p:txBody>
      </p:sp>
    </p:spTree>
    <p:extLst>
      <p:ext uri="{BB962C8B-B14F-4D97-AF65-F5344CB8AC3E}">
        <p14:creationId xmlns:p14="http://schemas.microsoft.com/office/powerpoint/2010/main" val="224029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A-B-C</a:t>
            </a:r>
            <a:r>
              <a:rPr lang="ro-RO" dirty="0"/>
              <a:t>-ul serviciilor Web</a:t>
            </a:r>
            <a:endParaRPr lang="en-US" dirty="0"/>
          </a:p>
        </p:txBody>
      </p:sp>
      <p:pic>
        <p:nvPicPr>
          <p:cNvPr id="6" name="Picture 5">
            <a:extLst>
              <a:ext uri="{FF2B5EF4-FFF2-40B4-BE49-F238E27FC236}">
                <a16:creationId xmlns:a16="http://schemas.microsoft.com/office/drawing/2014/main" id="{E61F38D0-156D-B7B3-FCCA-603D9E91408C}"/>
              </a:ext>
            </a:extLst>
          </p:cNvPr>
          <p:cNvPicPr>
            <a:picLocks noChangeAspect="1"/>
          </p:cNvPicPr>
          <p:nvPr/>
        </p:nvPicPr>
        <p:blipFill>
          <a:blip r:embed="rId3"/>
          <a:stretch>
            <a:fillRect/>
          </a:stretch>
        </p:blipFill>
        <p:spPr>
          <a:xfrm>
            <a:off x="2396718" y="3149115"/>
            <a:ext cx="1577066" cy="1450900"/>
          </a:xfrm>
          <a:prstGeom prst="rect">
            <a:avLst/>
          </a:prstGeom>
        </p:spPr>
      </p:pic>
      <p:pic>
        <p:nvPicPr>
          <p:cNvPr id="7" name="Picture 6">
            <a:extLst>
              <a:ext uri="{FF2B5EF4-FFF2-40B4-BE49-F238E27FC236}">
                <a16:creationId xmlns:a16="http://schemas.microsoft.com/office/drawing/2014/main" id="{99CE51BE-6B29-C99F-235E-33994D4D62ED}"/>
              </a:ext>
            </a:extLst>
          </p:cNvPr>
          <p:cNvPicPr>
            <a:picLocks noChangeAspect="1"/>
          </p:cNvPicPr>
          <p:nvPr/>
        </p:nvPicPr>
        <p:blipFill>
          <a:blip r:embed="rId4"/>
          <a:stretch>
            <a:fillRect/>
          </a:stretch>
        </p:blipFill>
        <p:spPr>
          <a:xfrm>
            <a:off x="8168247" y="3149115"/>
            <a:ext cx="1658171" cy="1450900"/>
          </a:xfrm>
          <a:prstGeom prst="rect">
            <a:avLst/>
          </a:prstGeom>
        </p:spPr>
      </p:pic>
      <p:pic>
        <p:nvPicPr>
          <p:cNvPr id="8" name="Picture 7">
            <a:extLst>
              <a:ext uri="{FF2B5EF4-FFF2-40B4-BE49-F238E27FC236}">
                <a16:creationId xmlns:a16="http://schemas.microsoft.com/office/drawing/2014/main" id="{9E06214E-7614-CC84-9C5F-0996D1D259D5}"/>
              </a:ext>
            </a:extLst>
          </p:cNvPr>
          <p:cNvPicPr>
            <a:picLocks noChangeAspect="1"/>
          </p:cNvPicPr>
          <p:nvPr/>
        </p:nvPicPr>
        <p:blipFill>
          <a:blip r:embed="rId5"/>
          <a:stretch>
            <a:fillRect/>
          </a:stretch>
        </p:blipFill>
        <p:spPr>
          <a:xfrm>
            <a:off x="4456482" y="3149115"/>
            <a:ext cx="3279035" cy="1450900"/>
          </a:xfrm>
          <a:prstGeom prst="rect">
            <a:avLst/>
          </a:prstGeom>
        </p:spPr>
      </p:pic>
      <p:sp>
        <p:nvSpPr>
          <p:cNvPr id="9" name="TextBox 8">
            <a:extLst>
              <a:ext uri="{FF2B5EF4-FFF2-40B4-BE49-F238E27FC236}">
                <a16:creationId xmlns:a16="http://schemas.microsoft.com/office/drawing/2014/main" id="{D1B3E7D7-FE0B-AAE0-E532-A9A4E9290C5D}"/>
              </a:ext>
            </a:extLst>
          </p:cNvPr>
          <p:cNvSpPr txBox="1"/>
          <p:nvPr/>
        </p:nvSpPr>
        <p:spPr>
          <a:xfrm>
            <a:off x="2463771" y="4611082"/>
            <a:ext cx="1442959" cy="1138773"/>
          </a:xfrm>
          <a:prstGeom prst="rect">
            <a:avLst/>
          </a:prstGeom>
          <a:noFill/>
        </p:spPr>
        <p:txBody>
          <a:bodyPr wrap="none" rtlCol="0">
            <a:spAutoFit/>
          </a:bodyPr>
          <a:lstStyle/>
          <a:p>
            <a:pPr algn="ctr"/>
            <a:r>
              <a:rPr lang="en-US" sz="3400" b="1" dirty="0" err="1"/>
              <a:t>Adres</a:t>
            </a:r>
            <a:r>
              <a:rPr lang="ro-RO" sz="3400" b="1" dirty="0"/>
              <a:t>ă</a:t>
            </a:r>
            <a:endParaRPr lang="en-US" sz="3400" b="1" dirty="0"/>
          </a:p>
          <a:p>
            <a:pPr algn="ctr"/>
            <a:r>
              <a:rPr lang="ro-RO" sz="3400" dirty="0"/>
              <a:t>Unde</a:t>
            </a:r>
            <a:r>
              <a:rPr lang="en-US" sz="3400" dirty="0"/>
              <a:t>?</a:t>
            </a:r>
          </a:p>
        </p:txBody>
      </p:sp>
      <p:sp>
        <p:nvSpPr>
          <p:cNvPr id="10" name="TextBox 9">
            <a:extLst>
              <a:ext uri="{FF2B5EF4-FFF2-40B4-BE49-F238E27FC236}">
                <a16:creationId xmlns:a16="http://schemas.microsoft.com/office/drawing/2014/main" id="{5CD07ECC-203C-49AC-ADC2-0AC3DEBC4883}"/>
              </a:ext>
            </a:extLst>
          </p:cNvPr>
          <p:cNvSpPr txBox="1"/>
          <p:nvPr/>
        </p:nvSpPr>
        <p:spPr>
          <a:xfrm>
            <a:off x="5317612" y="4600015"/>
            <a:ext cx="1556773" cy="1138773"/>
          </a:xfrm>
          <a:prstGeom prst="rect">
            <a:avLst/>
          </a:prstGeom>
          <a:noFill/>
        </p:spPr>
        <p:txBody>
          <a:bodyPr wrap="none" rtlCol="0">
            <a:spAutoFit/>
          </a:bodyPr>
          <a:lstStyle/>
          <a:p>
            <a:pPr algn="ctr"/>
            <a:r>
              <a:rPr lang="ro-RO" sz="3400" b="1" dirty="0"/>
              <a:t>Atașare</a:t>
            </a:r>
            <a:endParaRPr lang="en-US" sz="3400" b="1" dirty="0"/>
          </a:p>
          <a:p>
            <a:pPr algn="ctr"/>
            <a:r>
              <a:rPr lang="ro-RO" sz="3400" dirty="0"/>
              <a:t>Cum</a:t>
            </a:r>
            <a:r>
              <a:rPr lang="en-US" sz="3400" dirty="0"/>
              <a:t>?</a:t>
            </a:r>
          </a:p>
        </p:txBody>
      </p:sp>
      <p:sp>
        <p:nvSpPr>
          <p:cNvPr id="11" name="TextBox 10">
            <a:extLst>
              <a:ext uri="{FF2B5EF4-FFF2-40B4-BE49-F238E27FC236}">
                <a16:creationId xmlns:a16="http://schemas.microsoft.com/office/drawing/2014/main" id="{75261B4B-7700-A57C-7859-139615B86EAE}"/>
              </a:ext>
            </a:extLst>
          </p:cNvPr>
          <p:cNvSpPr txBox="1"/>
          <p:nvPr/>
        </p:nvSpPr>
        <p:spPr>
          <a:xfrm>
            <a:off x="8135140" y="4600015"/>
            <a:ext cx="1724383" cy="1138773"/>
          </a:xfrm>
          <a:prstGeom prst="rect">
            <a:avLst/>
          </a:prstGeom>
          <a:noFill/>
        </p:spPr>
        <p:txBody>
          <a:bodyPr wrap="none" rtlCol="0">
            <a:spAutoFit/>
          </a:bodyPr>
          <a:lstStyle/>
          <a:p>
            <a:pPr algn="ctr"/>
            <a:r>
              <a:rPr lang="en-US" sz="3400" b="1" dirty="0"/>
              <a:t>Contract</a:t>
            </a:r>
          </a:p>
          <a:p>
            <a:pPr algn="ctr"/>
            <a:r>
              <a:rPr lang="ro-RO" sz="3400" dirty="0"/>
              <a:t>Ce</a:t>
            </a:r>
            <a:r>
              <a:rPr lang="en-US" sz="3400" dirty="0"/>
              <a:t>?</a:t>
            </a:r>
          </a:p>
        </p:txBody>
      </p:sp>
      <p:sp>
        <p:nvSpPr>
          <p:cNvPr id="12" name="Text Placeholder 5">
            <a:extLst>
              <a:ext uri="{FF2B5EF4-FFF2-40B4-BE49-F238E27FC236}">
                <a16:creationId xmlns:a16="http://schemas.microsoft.com/office/drawing/2014/main" id="{D687D7A4-C03B-A48F-2843-BA9A811568E3}"/>
              </a:ext>
            </a:extLst>
          </p:cNvPr>
          <p:cNvSpPr txBox="1">
            <a:spLocks/>
          </p:cNvSpPr>
          <p:nvPr/>
        </p:nvSpPr>
        <p:spPr>
          <a:xfrm>
            <a:off x="2049143" y="2310473"/>
            <a:ext cx="8093713" cy="9638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2">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ro-RO" altLang="en-US" sz="3400" dirty="0">
                <a:solidFill>
                  <a:schemeClr val="tx1"/>
                </a:solidFill>
              </a:rPr>
              <a:t>Un serviciu Web este definit în principal prin</a:t>
            </a:r>
            <a:r>
              <a:rPr lang="en-US" altLang="en-US" sz="3400" dirty="0">
                <a:solidFill>
                  <a:schemeClr val="tx1"/>
                </a:solidFill>
              </a:rPr>
              <a:t>:</a:t>
            </a:r>
          </a:p>
        </p:txBody>
      </p:sp>
    </p:spTree>
    <p:extLst>
      <p:ext uri="{BB962C8B-B14F-4D97-AF65-F5344CB8AC3E}">
        <p14:creationId xmlns:p14="http://schemas.microsoft.com/office/powerpoint/2010/main" val="25258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Protocoale pentru</a:t>
            </a:r>
            <a:br>
              <a:rPr lang="ro-RO" dirty="0"/>
            </a:br>
            <a:r>
              <a:rPr lang="ro-RO" dirty="0"/>
              <a:t>servicii Web XML</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12068"/>
            <a:ext cx="11819684" cy="5052154"/>
          </a:xfrm>
        </p:spPr>
        <p:txBody>
          <a:bodyPr>
            <a:noAutofit/>
          </a:bodyPr>
          <a:lstStyle/>
          <a:p>
            <a:r>
              <a:rPr lang="en-US" sz="2400" dirty="0"/>
              <a:t>SOAP:</a:t>
            </a:r>
          </a:p>
          <a:p>
            <a:pPr lvl="1"/>
            <a:r>
              <a:rPr lang="en-US" sz="2200" dirty="0"/>
              <a:t>Simple Object Access Protocol </a:t>
            </a:r>
            <a:r>
              <a:rPr lang="ro-RO" sz="2200" dirty="0"/>
              <a:t>este un protocol de apel prin mesaje XML</a:t>
            </a:r>
            <a:r>
              <a:rPr lang="en-US" sz="2200" dirty="0"/>
              <a:t>.</a:t>
            </a:r>
          </a:p>
          <a:p>
            <a:pPr lvl="1"/>
            <a:r>
              <a:rPr lang="ro-RO" sz="2200" dirty="0"/>
              <a:t>Se bazează pe folosofia </a:t>
            </a:r>
            <a:r>
              <a:rPr lang="en-US" sz="2200" dirty="0"/>
              <a:t>R</a:t>
            </a:r>
            <a:r>
              <a:rPr lang="ro-RO" sz="2200" dirty="0"/>
              <a:t>emote </a:t>
            </a:r>
            <a:r>
              <a:rPr lang="en-US" sz="2200" dirty="0"/>
              <a:t>P</a:t>
            </a:r>
            <a:r>
              <a:rPr lang="ro-RO" sz="2200" dirty="0"/>
              <a:t>rocedure </a:t>
            </a:r>
            <a:r>
              <a:rPr lang="en-US" sz="2200" dirty="0"/>
              <a:t>C</a:t>
            </a:r>
            <a:r>
              <a:rPr lang="ro-RO" sz="2200" dirty="0"/>
              <a:t>all de tip mesaje cerere-răspuns sau</a:t>
            </a:r>
            <a:r>
              <a:rPr lang="en-US" sz="2200" dirty="0"/>
              <a:t> </a:t>
            </a:r>
            <a:r>
              <a:rPr lang="ro-RO" sz="2200" dirty="0"/>
              <a:t>în manieră </a:t>
            </a:r>
            <a:r>
              <a:rPr lang="en-US" sz="2200" dirty="0"/>
              <a:t>document</a:t>
            </a:r>
            <a:r>
              <a:rPr lang="ro-RO" sz="2200" dirty="0"/>
              <a:t> XML atașat</a:t>
            </a:r>
            <a:r>
              <a:rPr lang="en-US" sz="2200" dirty="0"/>
              <a:t>.</a:t>
            </a:r>
            <a:endParaRPr lang="ro-RO" sz="2200" dirty="0"/>
          </a:p>
          <a:p>
            <a:r>
              <a:rPr lang="en-US" sz="2400" dirty="0"/>
              <a:t>WSDL:</a:t>
            </a:r>
          </a:p>
          <a:p>
            <a:pPr lvl="1"/>
            <a:r>
              <a:rPr lang="en-US" sz="2200" dirty="0"/>
              <a:t>Web Service Description Language </a:t>
            </a:r>
            <a:r>
              <a:rPr lang="ro-RO" sz="2200" dirty="0"/>
              <a:t>este un document XML care descrie interfața contract</a:t>
            </a:r>
            <a:r>
              <a:rPr lang="en-US" sz="2200" dirty="0"/>
              <a:t>, </a:t>
            </a:r>
            <a:r>
              <a:rPr lang="ro-RO" sz="2200" dirty="0"/>
              <a:t>protocolul de atașare și consumare</a:t>
            </a:r>
            <a:r>
              <a:rPr lang="en-US" sz="2200" dirty="0"/>
              <a:t>, </a:t>
            </a:r>
            <a:r>
              <a:rPr lang="ro-RO" sz="2200" dirty="0"/>
              <a:t>precum și adresele serviciului;</a:t>
            </a:r>
            <a:endParaRPr lang="en-US" sz="2200" dirty="0"/>
          </a:p>
          <a:p>
            <a:pPr lvl="1"/>
            <a:r>
              <a:rPr lang="ro-RO" sz="2200" dirty="0"/>
              <a:t>Utilizează scheme XSD pentru a descrie tipurile de date din argumentele metodelor cât și pentru rezultate;</a:t>
            </a:r>
            <a:endParaRPr lang="en-US" sz="2200" dirty="0"/>
          </a:p>
          <a:p>
            <a:pPr lvl="1"/>
            <a:r>
              <a:rPr lang="ro-RO" sz="2200" dirty="0"/>
              <a:t>Folosește SOAP ca protocol de invocare peste HTTP sau SMTP</a:t>
            </a:r>
            <a:r>
              <a:rPr lang="en-US" sz="2200" dirty="0"/>
              <a:t>.</a:t>
            </a:r>
            <a:endParaRPr lang="ro-RO" sz="2200" dirty="0"/>
          </a:p>
          <a:p>
            <a:r>
              <a:rPr lang="en-US" sz="2400" dirty="0"/>
              <a:t>UDDI:</a:t>
            </a:r>
          </a:p>
          <a:p>
            <a:pPr lvl="1"/>
            <a:r>
              <a:rPr lang="en-US" sz="2200" dirty="0"/>
              <a:t>Universal Description, Discovery and Integration </a:t>
            </a:r>
            <a:r>
              <a:rPr lang="ro-RO" sz="2200" dirty="0"/>
              <a:t>este un registru de servicii folosit pentru transparența localizării acestora;</a:t>
            </a:r>
            <a:endParaRPr lang="en-US" sz="2200" dirty="0"/>
          </a:p>
          <a:p>
            <a:pPr lvl="1"/>
            <a:r>
              <a:rPr lang="ro-RO" sz="2200" dirty="0"/>
              <a:t>Popularitatea lui este în scădere, deși se mai folosește încă în mediul de întreprindere</a:t>
            </a:r>
            <a:r>
              <a:rPr lang="en-US" sz="2200" dirty="0"/>
              <a:t>.</a:t>
            </a:r>
          </a:p>
        </p:txBody>
      </p:sp>
    </p:spTree>
    <p:extLst>
      <p:ext uri="{BB962C8B-B14F-4D97-AF65-F5344CB8AC3E}">
        <p14:creationId xmlns:p14="http://schemas.microsoft.com/office/powerpoint/2010/main" val="371833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Consumarea</a:t>
            </a:r>
            <a:r>
              <a:rPr lang="en-US" dirty="0"/>
              <a:t> </a:t>
            </a:r>
            <a:r>
              <a:rPr lang="en-US" dirty="0" err="1"/>
              <a:t>serviciilor</a:t>
            </a:r>
            <a:r>
              <a:rPr lang="en-US" dirty="0"/>
              <a:t> Web</a:t>
            </a:r>
          </a:p>
        </p:txBody>
      </p:sp>
      <p:pic>
        <p:nvPicPr>
          <p:cNvPr id="6" name="Screenshot 2020-10-18 at 23.49.45.png" descr="Screenshot 2020-10-18 at 23.49.45.png">
            <a:extLst>
              <a:ext uri="{FF2B5EF4-FFF2-40B4-BE49-F238E27FC236}">
                <a16:creationId xmlns:a16="http://schemas.microsoft.com/office/drawing/2014/main" id="{DCBE4056-1449-89D5-2FAB-61DA638596D3}"/>
              </a:ext>
            </a:extLst>
          </p:cNvPr>
          <p:cNvPicPr>
            <a:picLocks noChangeAspect="1"/>
          </p:cNvPicPr>
          <p:nvPr/>
        </p:nvPicPr>
        <p:blipFill>
          <a:blip r:embed="rId3"/>
          <a:stretch>
            <a:fillRect/>
          </a:stretch>
        </p:blipFill>
        <p:spPr>
          <a:xfrm>
            <a:off x="1712068" y="1907446"/>
            <a:ext cx="8767864" cy="4773239"/>
          </a:xfrm>
          <a:prstGeom prst="rect">
            <a:avLst/>
          </a:prstGeom>
          <a:ln w="12700">
            <a:miter lim="400000"/>
          </a:ln>
        </p:spPr>
      </p:pic>
      <p:sp>
        <p:nvSpPr>
          <p:cNvPr id="7" name="TextBox 6">
            <a:extLst>
              <a:ext uri="{FF2B5EF4-FFF2-40B4-BE49-F238E27FC236}">
                <a16:creationId xmlns:a16="http://schemas.microsoft.com/office/drawing/2014/main" id="{EA75901F-2ADB-97A5-B806-C75867BD5D4B}"/>
              </a:ext>
            </a:extLst>
          </p:cNvPr>
          <p:cNvSpPr txBox="1"/>
          <p:nvPr/>
        </p:nvSpPr>
        <p:spPr>
          <a:xfrm>
            <a:off x="4850210" y="4987914"/>
            <a:ext cx="2491580" cy="1692771"/>
          </a:xfrm>
          <a:prstGeom prst="rect">
            <a:avLst/>
          </a:prstGeom>
          <a:noFill/>
        </p:spPr>
        <p:txBody>
          <a:bodyPr wrap="none" rtlCol="0">
            <a:spAutoFit/>
          </a:bodyPr>
          <a:lstStyle/>
          <a:p>
            <a:r>
              <a:rPr lang="en-US" sz="2600" dirty="0" err="1"/>
              <a:t>Activare</a:t>
            </a:r>
            <a:r>
              <a:rPr lang="en-US" sz="2600" dirty="0"/>
              <a:t> </a:t>
            </a:r>
            <a:r>
              <a:rPr lang="en-US" sz="2600" dirty="0" err="1"/>
              <a:t>serviciu</a:t>
            </a:r>
            <a:r>
              <a:rPr lang="en-US" sz="2600" dirty="0"/>
              <a:t>:</a:t>
            </a:r>
          </a:p>
          <a:p>
            <a:pPr marL="285750" indent="-285750">
              <a:buFont typeface="Arial" panose="020B0604020202020204" pitchFamily="34" charset="0"/>
              <a:buChar char="•"/>
            </a:pPr>
            <a:r>
              <a:rPr lang="en-US" sz="2600" dirty="0"/>
              <a:t>Per </a:t>
            </a:r>
            <a:r>
              <a:rPr lang="en-US" sz="2600" dirty="0" err="1"/>
              <a:t>apel</a:t>
            </a:r>
            <a:r>
              <a:rPr lang="en-US" sz="2600" dirty="0"/>
              <a:t>;</a:t>
            </a:r>
          </a:p>
          <a:p>
            <a:pPr marL="285750" indent="-285750">
              <a:buFont typeface="Arial" panose="020B0604020202020204" pitchFamily="34" charset="0"/>
              <a:buChar char="•"/>
            </a:pPr>
            <a:r>
              <a:rPr lang="en-US" sz="2600" dirty="0"/>
              <a:t>Per </a:t>
            </a:r>
            <a:r>
              <a:rPr lang="en-US" sz="2600" dirty="0" err="1"/>
              <a:t>sesiune</a:t>
            </a:r>
            <a:r>
              <a:rPr lang="en-US" sz="2600" dirty="0"/>
              <a:t>;</a:t>
            </a:r>
          </a:p>
          <a:p>
            <a:pPr marL="285750" indent="-285750">
              <a:buFont typeface="Arial" panose="020B0604020202020204" pitchFamily="34" charset="0"/>
              <a:buChar char="•"/>
            </a:pPr>
            <a:r>
              <a:rPr lang="en-US" sz="2600" dirty="0"/>
              <a:t>Singleton.</a:t>
            </a:r>
          </a:p>
        </p:txBody>
      </p:sp>
    </p:spTree>
    <p:extLst>
      <p:ext uri="{BB962C8B-B14F-4D97-AF65-F5344CB8AC3E}">
        <p14:creationId xmlns:p14="http://schemas.microsoft.com/office/powerpoint/2010/main" val="400062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Consumarea</a:t>
            </a:r>
            <a:r>
              <a:rPr lang="en-US" dirty="0"/>
              <a:t> </a:t>
            </a:r>
            <a:r>
              <a:rPr lang="en-US" dirty="0" err="1"/>
              <a:t>serviciilor</a:t>
            </a:r>
            <a:r>
              <a:rPr lang="en-US" dirty="0"/>
              <a:t> Web</a:t>
            </a:r>
          </a:p>
        </p:txBody>
      </p:sp>
      <p:pic>
        <p:nvPicPr>
          <p:cNvPr id="4" name="Screenshot 2020-10-24 at 02.07.29.png" descr="Screenshot 2020-10-24 at 02.07.29.png">
            <a:extLst>
              <a:ext uri="{FF2B5EF4-FFF2-40B4-BE49-F238E27FC236}">
                <a16:creationId xmlns:a16="http://schemas.microsoft.com/office/drawing/2014/main" id="{00FD07C7-3532-5784-46E0-08D215D891F8}"/>
              </a:ext>
            </a:extLst>
          </p:cNvPr>
          <p:cNvPicPr>
            <a:picLocks noChangeAspect="1"/>
          </p:cNvPicPr>
          <p:nvPr/>
        </p:nvPicPr>
        <p:blipFill>
          <a:blip r:embed="rId3"/>
          <a:stretch>
            <a:fillRect/>
          </a:stretch>
        </p:blipFill>
        <p:spPr>
          <a:xfrm>
            <a:off x="2397868" y="1812726"/>
            <a:ext cx="7396263" cy="4873673"/>
          </a:xfrm>
          <a:prstGeom prst="rect">
            <a:avLst/>
          </a:prstGeom>
          <a:ln w="12700">
            <a:miter lim="400000"/>
          </a:ln>
        </p:spPr>
      </p:pic>
    </p:spTree>
    <p:extLst>
      <p:ext uri="{BB962C8B-B14F-4D97-AF65-F5344CB8AC3E}">
        <p14:creationId xmlns:p14="http://schemas.microsoft.com/office/powerpoint/2010/main" val="22440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WSDL</a:t>
            </a:r>
            <a:br>
              <a:rPr lang="en-US" dirty="0"/>
            </a:br>
            <a:r>
              <a:rPr lang="en-US" dirty="0"/>
              <a:t>(</a:t>
            </a:r>
            <a:r>
              <a:rPr lang="en-US" sz="4400" dirty="0"/>
              <a:t>Web Service Description Language</a:t>
            </a:r>
            <a:r>
              <a:rPr lang="en-US" dirty="0"/>
              <a:t>)</a:t>
            </a:r>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12068"/>
            <a:ext cx="11819684" cy="5052154"/>
          </a:xfrm>
        </p:spPr>
        <p:txBody>
          <a:bodyPr>
            <a:noAutofit/>
          </a:bodyPr>
          <a:lstStyle/>
          <a:p>
            <a:r>
              <a:rPr lang="en-US" sz="3400" dirty="0"/>
              <a:t>WSDL </a:t>
            </a:r>
            <a:r>
              <a:rPr lang="en-US" sz="3400" dirty="0" err="1"/>
              <a:t>reprezintă</a:t>
            </a:r>
            <a:r>
              <a:rPr lang="en-US" sz="3400" dirty="0"/>
              <a:t> un contract </a:t>
            </a:r>
            <a:r>
              <a:rPr lang="en-US" sz="3400" dirty="0" err="1"/>
              <a:t>între</a:t>
            </a:r>
            <a:r>
              <a:rPr lang="en-US" sz="3400" dirty="0"/>
              <a:t> </a:t>
            </a:r>
            <a:r>
              <a:rPr lang="en-US" sz="3400" dirty="0" err="1"/>
              <a:t>solicitantul</a:t>
            </a:r>
            <a:r>
              <a:rPr lang="en-US" sz="3400" dirty="0"/>
              <a:t> de </a:t>
            </a:r>
            <a:r>
              <a:rPr lang="en-US" sz="3400" dirty="0" err="1"/>
              <a:t>servicii</a:t>
            </a:r>
            <a:r>
              <a:rPr lang="en-US" sz="3400" dirty="0"/>
              <a:t> </a:t>
            </a:r>
            <a:r>
              <a:rPr lang="en-US" sz="3400" dirty="0" err="1"/>
              <a:t>și</a:t>
            </a:r>
            <a:r>
              <a:rPr lang="en-US" sz="3400" dirty="0"/>
              <a:t> </a:t>
            </a:r>
            <a:r>
              <a:rPr lang="en-US" sz="3400" dirty="0" err="1"/>
              <a:t>furnizorul</a:t>
            </a:r>
            <a:r>
              <a:rPr lang="en-US" sz="3400" dirty="0"/>
              <a:t> de </a:t>
            </a:r>
            <a:r>
              <a:rPr lang="en-US" sz="3400" dirty="0" err="1"/>
              <a:t>servicii</a:t>
            </a:r>
            <a:r>
              <a:rPr lang="ro-RO" sz="3400" dirty="0"/>
              <a:t>;</a:t>
            </a:r>
            <a:endParaRPr lang="en-US" sz="3400" dirty="0"/>
          </a:p>
          <a:p>
            <a:r>
              <a:rPr lang="en-US" sz="3400" dirty="0"/>
              <a:t>WSDL </a:t>
            </a:r>
            <a:r>
              <a:rPr lang="en-US" sz="3400" dirty="0" err="1"/>
              <a:t>este</a:t>
            </a:r>
            <a:r>
              <a:rPr lang="en-US" sz="3400" dirty="0"/>
              <a:t> o </a:t>
            </a:r>
            <a:r>
              <a:rPr lang="en-US" sz="3400" dirty="0" err="1"/>
              <a:t>specificație</a:t>
            </a:r>
            <a:r>
              <a:rPr lang="en-US" sz="3400" dirty="0"/>
              <a:t> XML care </a:t>
            </a:r>
            <a:r>
              <a:rPr lang="en-US" sz="3400" dirty="0" err="1"/>
              <a:t>definește</a:t>
            </a:r>
            <a:r>
              <a:rPr lang="en-US" sz="3400" dirty="0"/>
              <a:t> </a:t>
            </a:r>
            <a:r>
              <a:rPr lang="en-US" sz="3400" dirty="0" err="1"/>
              <a:t>patru</a:t>
            </a:r>
            <a:r>
              <a:rPr lang="en-US" sz="3400" dirty="0"/>
              <a:t> </a:t>
            </a:r>
            <a:r>
              <a:rPr lang="en-US" sz="3400" dirty="0" err="1"/>
              <a:t>informații</a:t>
            </a:r>
            <a:r>
              <a:rPr lang="en-US" sz="3400" dirty="0"/>
              <a:t> </a:t>
            </a:r>
            <a:r>
              <a:rPr lang="ro-RO" sz="3400" dirty="0"/>
              <a:t>ce</a:t>
            </a:r>
            <a:r>
              <a:rPr lang="en-US" sz="3400" dirty="0"/>
              <a:t> </a:t>
            </a:r>
            <a:r>
              <a:rPr lang="ro-RO" sz="3400" dirty="0"/>
              <a:t>caracterizează un</a:t>
            </a:r>
            <a:r>
              <a:rPr lang="en-US" sz="3400" dirty="0"/>
              <a:t> </a:t>
            </a:r>
            <a:r>
              <a:rPr lang="en-US" sz="3400" dirty="0" err="1"/>
              <a:t>serviciu</a:t>
            </a:r>
            <a:r>
              <a:rPr lang="en-US" sz="3400" dirty="0"/>
              <a:t> Web XML:</a:t>
            </a:r>
          </a:p>
          <a:p>
            <a:pPr lvl="1"/>
            <a:r>
              <a:rPr lang="ro-RO" dirty="0"/>
              <a:t>Contractul </a:t>
            </a:r>
            <a:r>
              <a:rPr lang="en-US" dirty="0"/>
              <a:t>care </a:t>
            </a:r>
            <a:r>
              <a:rPr lang="en-US" dirty="0" err="1"/>
              <a:t>descri</a:t>
            </a:r>
            <a:r>
              <a:rPr lang="ro-RO" dirty="0"/>
              <a:t>e</a:t>
            </a:r>
            <a:r>
              <a:rPr lang="en-US" dirty="0"/>
              <a:t> </a:t>
            </a:r>
            <a:r>
              <a:rPr lang="ro-RO" dirty="0"/>
              <a:t>metodele care pot fi apelate;</a:t>
            </a:r>
            <a:endParaRPr lang="en-US" dirty="0"/>
          </a:p>
          <a:p>
            <a:pPr lvl="1"/>
            <a:r>
              <a:rPr lang="ro-RO" dirty="0"/>
              <a:t>Structura</a:t>
            </a:r>
            <a:r>
              <a:rPr lang="en-US" dirty="0"/>
              <a:t> </a:t>
            </a:r>
            <a:r>
              <a:rPr lang="en-US" dirty="0" err="1"/>
              <a:t>tipu</a:t>
            </a:r>
            <a:r>
              <a:rPr lang="ro-RO" dirty="0"/>
              <a:t>rilor</a:t>
            </a:r>
            <a:r>
              <a:rPr lang="en-US" dirty="0"/>
              <a:t> de date pentru </a:t>
            </a:r>
            <a:r>
              <a:rPr lang="ro-RO" dirty="0"/>
              <a:t>argumentele și răspunsul apelurilor metodelor;</a:t>
            </a:r>
            <a:endParaRPr lang="en-US" dirty="0"/>
          </a:p>
          <a:p>
            <a:pPr lvl="1"/>
            <a:r>
              <a:rPr lang="en-US" dirty="0" err="1"/>
              <a:t>Informații</a:t>
            </a:r>
            <a:r>
              <a:rPr lang="en-US" dirty="0"/>
              <a:t> </a:t>
            </a:r>
            <a:r>
              <a:rPr lang="en-US" dirty="0" err="1"/>
              <a:t>despre</a:t>
            </a:r>
            <a:r>
              <a:rPr lang="en-US" dirty="0"/>
              <a:t> </a:t>
            </a:r>
            <a:r>
              <a:rPr lang="en-US" dirty="0" err="1"/>
              <a:t>protocolul</a:t>
            </a:r>
            <a:r>
              <a:rPr lang="en-US" dirty="0"/>
              <a:t> de transport care </a:t>
            </a:r>
            <a:r>
              <a:rPr lang="en-US" dirty="0" err="1"/>
              <a:t>urmează</a:t>
            </a:r>
            <a:r>
              <a:rPr lang="en-US" dirty="0"/>
              <a:t> </a:t>
            </a:r>
            <a:r>
              <a:rPr lang="en-US" dirty="0" err="1"/>
              <a:t>să</a:t>
            </a:r>
            <a:r>
              <a:rPr lang="en-US" dirty="0"/>
              <a:t> fie </a:t>
            </a:r>
            <a:r>
              <a:rPr lang="en-US" dirty="0" err="1"/>
              <a:t>utilizat</a:t>
            </a:r>
            <a:r>
              <a:rPr lang="ro-RO" dirty="0"/>
              <a:t>;</a:t>
            </a:r>
            <a:endParaRPr lang="en-US" dirty="0"/>
          </a:p>
          <a:p>
            <a:pPr lvl="1"/>
            <a:r>
              <a:rPr lang="ro-RO" dirty="0"/>
              <a:t>A</a:t>
            </a:r>
            <a:r>
              <a:rPr lang="en-US" dirty="0" err="1"/>
              <a:t>dres</a:t>
            </a:r>
            <a:r>
              <a:rPr lang="ro-RO" dirty="0"/>
              <a:t>a</a:t>
            </a:r>
            <a:r>
              <a:rPr lang="en-US" dirty="0"/>
              <a:t> pentru </a:t>
            </a:r>
            <a:r>
              <a:rPr lang="en-US" dirty="0" err="1"/>
              <a:t>localizarea</a:t>
            </a:r>
            <a:r>
              <a:rPr lang="en-US" dirty="0"/>
              <a:t> </a:t>
            </a:r>
            <a:r>
              <a:rPr lang="en-US" dirty="0" err="1"/>
              <a:t>serviciului</a:t>
            </a:r>
            <a:r>
              <a:rPr lang="en-US" dirty="0"/>
              <a:t> </a:t>
            </a:r>
            <a:r>
              <a:rPr lang="en-US" dirty="0" err="1"/>
              <a:t>specificat</a:t>
            </a:r>
            <a:r>
              <a:rPr lang="en-US" dirty="0"/>
              <a:t>.</a:t>
            </a:r>
          </a:p>
        </p:txBody>
      </p:sp>
    </p:spTree>
    <p:extLst>
      <p:ext uri="{BB962C8B-B14F-4D97-AF65-F5344CB8AC3E}">
        <p14:creationId xmlns:p14="http://schemas.microsoft.com/office/powerpoint/2010/main" val="427805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Specificația</a:t>
            </a:r>
            <a:r>
              <a:rPr lang="en-US" dirty="0"/>
              <a:t> WSDL</a:t>
            </a:r>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12068"/>
            <a:ext cx="11819684" cy="5052154"/>
          </a:xfrm>
        </p:spPr>
        <p:txBody>
          <a:bodyPr>
            <a:noAutofit/>
          </a:bodyPr>
          <a:lstStyle/>
          <a:p>
            <a:r>
              <a:rPr lang="en-US" sz="2600" dirty="0" err="1"/>
              <a:t>Elementul</a:t>
            </a:r>
            <a:r>
              <a:rPr lang="en-US" sz="2600" dirty="0"/>
              <a:t> </a:t>
            </a:r>
            <a:r>
              <a:rPr lang="en-US" sz="2600" dirty="0" err="1"/>
              <a:t>rădăcină</a:t>
            </a:r>
            <a:r>
              <a:rPr lang="en-US" sz="2600" dirty="0"/>
              <a:t> al </a:t>
            </a:r>
            <a:r>
              <a:rPr lang="ro-RO" sz="2600" dirty="0"/>
              <a:t>unui fișier WSDL</a:t>
            </a:r>
            <a:r>
              <a:rPr lang="en-US" sz="2600" dirty="0"/>
              <a:t> </a:t>
            </a:r>
            <a:r>
              <a:rPr lang="en-US" sz="2600" dirty="0" err="1"/>
              <a:t>definește</a:t>
            </a:r>
            <a:r>
              <a:rPr lang="en-US" sz="2600" dirty="0"/>
              <a:t> </a:t>
            </a:r>
            <a:r>
              <a:rPr lang="en-US" sz="2600" dirty="0" err="1"/>
              <a:t>numele</a:t>
            </a:r>
            <a:r>
              <a:rPr lang="en-US" sz="2600" dirty="0"/>
              <a:t> </a:t>
            </a:r>
            <a:r>
              <a:rPr lang="en-US" sz="2600" dirty="0" err="1"/>
              <a:t>și</a:t>
            </a:r>
            <a:r>
              <a:rPr lang="en-US" sz="2600" dirty="0"/>
              <a:t> </a:t>
            </a:r>
            <a:r>
              <a:rPr lang="en-US" sz="2600" dirty="0" err="1"/>
              <a:t>spațiul</a:t>
            </a:r>
            <a:r>
              <a:rPr lang="en-US" sz="2600" dirty="0"/>
              <a:t> de </a:t>
            </a:r>
            <a:r>
              <a:rPr lang="en-US" sz="2600" dirty="0" err="1"/>
              <a:t>nume</a:t>
            </a:r>
            <a:r>
              <a:rPr lang="en-US" sz="2600" dirty="0"/>
              <a:t> al </a:t>
            </a:r>
            <a:r>
              <a:rPr lang="en-US" sz="2600" dirty="0" err="1"/>
              <a:t>serviciului</a:t>
            </a:r>
            <a:r>
              <a:rPr lang="en-US" sz="2600" dirty="0"/>
              <a:t> web</a:t>
            </a:r>
            <a:r>
              <a:rPr lang="ro-RO" sz="2600" dirty="0"/>
              <a:t>;</a:t>
            </a:r>
            <a:endParaRPr lang="en-US" sz="2600" dirty="0"/>
          </a:p>
          <a:p>
            <a:r>
              <a:rPr lang="en-US" sz="2600" dirty="0" err="1"/>
              <a:t>Elementul</a:t>
            </a:r>
            <a:r>
              <a:rPr lang="en-US" sz="2600" dirty="0"/>
              <a:t> </a:t>
            </a:r>
            <a:r>
              <a:rPr lang="ro-RO" sz="2600" b="1" dirty="0"/>
              <a:t>type</a:t>
            </a:r>
            <a:r>
              <a:rPr lang="en-US" sz="2600" dirty="0"/>
              <a:t> </a:t>
            </a:r>
            <a:r>
              <a:rPr lang="en-US" sz="2600" dirty="0" err="1"/>
              <a:t>conține</a:t>
            </a:r>
            <a:r>
              <a:rPr lang="en-US" sz="2600" dirty="0"/>
              <a:t> un set de scheme XML cu </a:t>
            </a:r>
            <a:r>
              <a:rPr lang="en-US" sz="2600" dirty="0" err="1"/>
              <a:t>toate</a:t>
            </a:r>
            <a:r>
              <a:rPr lang="en-US" sz="2600" dirty="0"/>
              <a:t> </a:t>
            </a:r>
            <a:r>
              <a:rPr lang="en-US" sz="2600" dirty="0" err="1"/>
              <a:t>tipurile</a:t>
            </a:r>
            <a:r>
              <a:rPr lang="en-US" sz="2600" dirty="0"/>
              <a:t> de date (</a:t>
            </a:r>
            <a:r>
              <a:rPr lang="en-US" sz="2600" dirty="0" err="1"/>
              <a:t>elemente</a:t>
            </a:r>
            <a:r>
              <a:rPr lang="en-US" sz="2600" dirty="0"/>
              <a:t> </a:t>
            </a:r>
            <a:r>
              <a:rPr lang="en-US" sz="2600" dirty="0" err="1"/>
              <a:t>și</a:t>
            </a:r>
            <a:r>
              <a:rPr lang="en-US" sz="2600" dirty="0"/>
              <a:t> </a:t>
            </a:r>
            <a:r>
              <a:rPr lang="en-US" sz="2600" dirty="0" err="1"/>
              <a:t>tipuri</a:t>
            </a:r>
            <a:r>
              <a:rPr lang="en-US" sz="2600" dirty="0"/>
              <a:t> XML) </a:t>
            </a:r>
            <a:r>
              <a:rPr lang="en-US" sz="2600" dirty="0" err="1"/>
              <a:t>utilizate</a:t>
            </a:r>
            <a:r>
              <a:rPr lang="en-US" sz="2600" dirty="0"/>
              <a:t> </a:t>
            </a:r>
            <a:r>
              <a:rPr lang="en-US" sz="2600" dirty="0" err="1"/>
              <a:t>între</a:t>
            </a:r>
            <a:r>
              <a:rPr lang="en-US" sz="2600" dirty="0"/>
              <a:t> client </a:t>
            </a:r>
            <a:r>
              <a:rPr lang="en-US" sz="2600" dirty="0" err="1"/>
              <a:t>și</a:t>
            </a:r>
            <a:r>
              <a:rPr lang="en-US" sz="2600" dirty="0"/>
              <a:t> server</a:t>
            </a:r>
            <a:r>
              <a:rPr lang="ro-RO" sz="2600" dirty="0"/>
              <a:t>;</a:t>
            </a:r>
            <a:endParaRPr lang="en-US" sz="2600" dirty="0"/>
          </a:p>
          <a:p>
            <a:r>
              <a:rPr lang="en-US" sz="2600" dirty="0" err="1"/>
              <a:t>Unul</a:t>
            </a:r>
            <a:r>
              <a:rPr lang="en-US" sz="2600" dirty="0"/>
              <a:t> </a:t>
            </a:r>
            <a:r>
              <a:rPr lang="en-US" sz="2600" dirty="0" err="1"/>
              <a:t>sau</a:t>
            </a:r>
            <a:r>
              <a:rPr lang="en-US" sz="2600" dirty="0"/>
              <a:t> </a:t>
            </a:r>
            <a:r>
              <a:rPr lang="en-US" sz="2600" dirty="0" err="1"/>
              <a:t>mai</a:t>
            </a:r>
            <a:r>
              <a:rPr lang="en-US" sz="2600" dirty="0"/>
              <a:t> </a:t>
            </a:r>
            <a:r>
              <a:rPr lang="en-US" sz="2600" dirty="0" err="1"/>
              <a:t>multe</a:t>
            </a:r>
            <a:r>
              <a:rPr lang="en-US" sz="2600" dirty="0"/>
              <a:t> </a:t>
            </a:r>
            <a:r>
              <a:rPr lang="en-US" sz="2600" dirty="0" err="1"/>
              <a:t>elemente</a:t>
            </a:r>
            <a:r>
              <a:rPr lang="en-US" sz="2600" dirty="0"/>
              <a:t> </a:t>
            </a:r>
            <a:r>
              <a:rPr lang="ro-RO" sz="2600" b="1" dirty="0"/>
              <a:t>message</a:t>
            </a:r>
            <a:r>
              <a:rPr lang="ro-RO" sz="2600" dirty="0"/>
              <a:t> </a:t>
            </a:r>
            <a:r>
              <a:rPr lang="en-US" sz="2600" dirty="0" err="1"/>
              <a:t>definesc</a:t>
            </a:r>
            <a:r>
              <a:rPr lang="en-US" sz="2600" dirty="0"/>
              <a:t> </a:t>
            </a:r>
            <a:r>
              <a:rPr lang="en-US" sz="2600" dirty="0" err="1"/>
              <a:t>numele</a:t>
            </a:r>
            <a:r>
              <a:rPr lang="en-US" sz="2600" dirty="0"/>
              <a:t> </a:t>
            </a:r>
            <a:r>
              <a:rPr lang="en-US" sz="2600" dirty="0" err="1"/>
              <a:t>mesajelor</a:t>
            </a:r>
            <a:r>
              <a:rPr lang="en-US" sz="2600" dirty="0"/>
              <a:t>, </a:t>
            </a:r>
            <a:r>
              <a:rPr lang="en-US" sz="2600" dirty="0" err="1"/>
              <a:t>fiecare</a:t>
            </a:r>
            <a:r>
              <a:rPr lang="en-US" sz="2600" dirty="0"/>
              <a:t> </a:t>
            </a:r>
            <a:r>
              <a:rPr lang="en-US" sz="2600" dirty="0" err="1"/>
              <a:t>conțin</a:t>
            </a:r>
            <a:r>
              <a:rPr lang="ro-RO" sz="2600" dirty="0"/>
              <a:t>ând</a:t>
            </a:r>
            <a:r>
              <a:rPr lang="en-US" sz="2600" dirty="0"/>
              <a:t> </a:t>
            </a:r>
            <a:r>
              <a:rPr lang="en-US" sz="2600" dirty="0" err="1"/>
              <a:t>mai</a:t>
            </a:r>
            <a:r>
              <a:rPr lang="en-US" sz="2600" dirty="0"/>
              <a:t> </a:t>
            </a:r>
            <a:r>
              <a:rPr lang="en-US" sz="2600" dirty="0" err="1"/>
              <a:t>multe</a:t>
            </a:r>
            <a:r>
              <a:rPr lang="en-US" sz="2600" dirty="0"/>
              <a:t> </a:t>
            </a:r>
            <a:r>
              <a:rPr lang="en-US" sz="2600" dirty="0" err="1"/>
              <a:t>elemente</a:t>
            </a:r>
            <a:r>
              <a:rPr lang="en-US" sz="2600" dirty="0"/>
              <a:t> ale </a:t>
            </a:r>
            <a:r>
              <a:rPr lang="en-US" sz="2600" dirty="0" err="1"/>
              <a:t>părții</a:t>
            </a:r>
            <a:r>
              <a:rPr lang="en-US" sz="2600" dirty="0"/>
              <a:t> de </a:t>
            </a:r>
            <a:r>
              <a:rPr lang="en-US" sz="2600" dirty="0" err="1"/>
              <a:t>mesaj</a:t>
            </a:r>
            <a:r>
              <a:rPr lang="en-US" sz="2600" dirty="0"/>
              <a:t>, care se pot </a:t>
            </a:r>
            <a:r>
              <a:rPr lang="en-US" sz="2600" dirty="0" err="1"/>
              <a:t>referi</a:t>
            </a:r>
            <a:r>
              <a:rPr lang="en-US" sz="2600" dirty="0"/>
              <a:t> la </a:t>
            </a:r>
            <a:r>
              <a:rPr lang="en-US" sz="2600" dirty="0" err="1"/>
              <a:t>parametrii</a:t>
            </a:r>
            <a:r>
              <a:rPr lang="en-US" sz="2600" dirty="0"/>
              <a:t> </a:t>
            </a:r>
            <a:r>
              <a:rPr lang="en-US" sz="2600" dirty="0" err="1"/>
              <a:t>mesajului</a:t>
            </a:r>
            <a:r>
              <a:rPr lang="en-US" sz="2600" dirty="0"/>
              <a:t> </a:t>
            </a:r>
            <a:r>
              <a:rPr lang="en-US" sz="2600" dirty="0" err="1"/>
              <a:t>sau</a:t>
            </a:r>
            <a:r>
              <a:rPr lang="en-US" sz="2600" dirty="0"/>
              <a:t> la </a:t>
            </a:r>
            <a:r>
              <a:rPr lang="en-US" sz="2600" dirty="0" err="1"/>
              <a:t>valorile</a:t>
            </a:r>
            <a:r>
              <a:rPr lang="en-US" sz="2600" dirty="0"/>
              <a:t> de </a:t>
            </a:r>
            <a:r>
              <a:rPr lang="en-US" sz="2600" dirty="0" err="1"/>
              <a:t>returnare</a:t>
            </a:r>
            <a:r>
              <a:rPr lang="en-US" sz="2600" dirty="0"/>
              <a:t> a </a:t>
            </a:r>
            <a:r>
              <a:rPr lang="en-US" sz="2600" dirty="0" err="1"/>
              <a:t>mesajului</a:t>
            </a:r>
            <a:r>
              <a:rPr lang="ro-RO" sz="2600" dirty="0"/>
              <a:t>;</a:t>
            </a:r>
            <a:endParaRPr lang="en-US" sz="2600" dirty="0"/>
          </a:p>
          <a:p>
            <a:r>
              <a:rPr lang="en-US" sz="2600" dirty="0" err="1"/>
              <a:t>Elementul</a:t>
            </a:r>
            <a:r>
              <a:rPr lang="en-US" sz="2600" dirty="0"/>
              <a:t> </a:t>
            </a:r>
            <a:r>
              <a:rPr lang="en-US" sz="2600" b="1" dirty="0" err="1"/>
              <a:t>portType</a:t>
            </a:r>
            <a:r>
              <a:rPr lang="en-US" sz="2600" dirty="0"/>
              <a:t> </a:t>
            </a:r>
            <a:r>
              <a:rPr lang="en-US" sz="2600" dirty="0" err="1"/>
              <a:t>combină</a:t>
            </a:r>
            <a:r>
              <a:rPr lang="en-US" sz="2600" dirty="0"/>
              <a:t> </a:t>
            </a:r>
            <a:r>
              <a:rPr lang="en-US" sz="2600" dirty="0" err="1"/>
              <a:t>mai</a:t>
            </a:r>
            <a:r>
              <a:rPr lang="en-US" sz="2600" dirty="0"/>
              <a:t> </a:t>
            </a:r>
            <a:r>
              <a:rPr lang="en-US" sz="2600" dirty="0" err="1"/>
              <a:t>multe</a:t>
            </a:r>
            <a:r>
              <a:rPr lang="en-US" sz="2600" dirty="0"/>
              <a:t> </a:t>
            </a:r>
            <a:r>
              <a:rPr lang="en-US" sz="2600" dirty="0" err="1"/>
              <a:t>elemente</a:t>
            </a:r>
            <a:r>
              <a:rPr lang="en-US" sz="2600" dirty="0"/>
              <a:t> de </a:t>
            </a:r>
            <a:r>
              <a:rPr lang="en-US" sz="2600" dirty="0" err="1"/>
              <a:t>mesaje</a:t>
            </a:r>
            <a:r>
              <a:rPr lang="en-US" sz="2600" dirty="0"/>
              <a:t> pentru a forma o </a:t>
            </a:r>
            <a:r>
              <a:rPr lang="en-US" sz="2600" dirty="0" err="1"/>
              <a:t>operație</a:t>
            </a:r>
            <a:r>
              <a:rPr lang="en-US" sz="2600" dirty="0"/>
              <a:t> </a:t>
            </a:r>
            <a:r>
              <a:rPr lang="ro-RO" sz="2600" dirty="0"/>
              <a:t>de tip cerere-răspuns sau invocare unidirecțională;</a:t>
            </a:r>
            <a:endParaRPr lang="en-US" sz="2600" dirty="0"/>
          </a:p>
          <a:p>
            <a:r>
              <a:rPr lang="en-US" sz="2600" dirty="0" err="1"/>
              <a:t>Elementul</a:t>
            </a:r>
            <a:r>
              <a:rPr lang="en-US" sz="2600" dirty="0"/>
              <a:t> </a:t>
            </a:r>
            <a:r>
              <a:rPr lang="ro-RO" sz="2600" b="1" dirty="0"/>
              <a:t>binding</a:t>
            </a:r>
            <a:r>
              <a:rPr lang="en-US" sz="2600" dirty="0"/>
              <a:t> </a:t>
            </a:r>
            <a:r>
              <a:rPr lang="en-US" sz="2600" dirty="0" err="1"/>
              <a:t>descrie</a:t>
            </a:r>
            <a:r>
              <a:rPr lang="en-US" sz="2600" dirty="0"/>
              <a:t> </a:t>
            </a:r>
            <a:r>
              <a:rPr lang="en-US" sz="2600" dirty="0" err="1"/>
              <a:t>modul</a:t>
            </a:r>
            <a:r>
              <a:rPr lang="en-US" sz="2600" dirty="0"/>
              <a:t> </a:t>
            </a:r>
            <a:r>
              <a:rPr lang="en-US" sz="2600" dirty="0" err="1"/>
              <a:t>în</a:t>
            </a:r>
            <a:r>
              <a:rPr lang="en-US" sz="2600" dirty="0"/>
              <a:t> care </a:t>
            </a:r>
            <a:r>
              <a:rPr lang="ro-RO" sz="2600" dirty="0"/>
              <a:t>se va face accesul la </a:t>
            </a:r>
            <a:r>
              <a:rPr lang="en-US" sz="2600" dirty="0" err="1"/>
              <a:t>serviciu</a:t>
            </a:r>
            <a:r>
              <a:rPr lang="ro-RO" sz="2600" dirty="0"/>
              <a:t>;</a:t>
            </a:r>
            <a:endParaRPr lang="en-US" sz="2600" dirty="0"/>
          </a:p>
          <a:p>
            <a:r>
              <a:rPr lang="en-US" sz="2600" dirty="0" err="1"/>
              <a:t>Elementul</a:t>
            </a:r>
            <a:r>
              <a:rPr lang="en-US" sz="2600" dirty="0"/>
              <a:t> </a:t>
            </a:r>
            <a:r>
              <a:rPr lang="ro-RO" sz="2600" b="1" dirty="0"/>
              <a:t>service</a:t>
            </a:r>
            <a:r>
              <a:rPr lang="ro-RO" sz="2600" dirty="0"/>
              <a:t> </a:t>
            </a:r>
            <a:r>
              <a:rPr lang="en-US" sz="2600" dirty="0" err="1"/>
              <a:t>definește</a:t>
            </a:r>
            <a:r>
              <a:rPr lang="en-US" sz="2600" dirty="0"/>
              <a:t> </a:t>
            </a:r>
            <a:r>
              <a:rPr lang="en-US" sz="2600" dirty="0" err="1"/>
              <a:t>adresa</a:t>
            </a:r>
            <a:r>
              <a:rPr lang="en-US" sz="2600" dirty="0"/>
              <a:t> pentru </a:t>
            </a:r>
            <a:r>
              <a:rPr lang="en-US" sz="2600" dirty="0" err="1"/>
              <a:t>invocarea</a:t>
            </a:r>
            <a:r>
              <a:rPr lang="en-US" sz="2600" dirty="0"/>
              <a:t> </a:t>
            </a:r>
            <a:r>
              <a:rPr lang="en-US" sz="2600" dirty="0" err="1"/>
              <a:t>serviciului</a:t>
            </a:r>
            <a:r>
              <a:rPr lang="en-US" sz="2600" dirty="0"/>
              <a:t>.</a:t>
            </a:r>
          </a:p>
        </p:txBody>
      </p:sp>
    </p:spTree>
    <p:extLst>
      <p:ext uri="{BB962C8B-B14F-4D97-AF65-F5344CB8AC3E}">
        <p14:creationId xmlns:p14="http://schemas.microsoft.com/office/powerpoint/2010/main" val="310377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Structura</a:t>
            </a:r>
            <a:r>
              <a:rPr lang="en-US" dirty="0"/>
              <a:t> </a:t>
            </a:r>
            <a:r>
              <a:rPr lang="en-US" dirty="0" err="1"/>
              <a:t>unui</a:t>
            </a:r>
            <a:r>
              <a:rPr lang="en-US" dirty="0"/>
              <a:t> WSDL</a:t>
            </a:r>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7" y="1439694"/>
            <a:ext cx="6591691" cy="5324528"/>
          </a:xfrm>
        </p:spPr>
        <p:txBody>
          <a:bodyPr>
            <a:noAutofit/>
          </a:bodyPr>
          <a:lstStyle/>
          <a:p>
            <a:r>
              <a:rPr lang="en-US" sz="2000" b="1" dirty="0"/>
              <a:t>Definitions</a:t>
            </a:r>
            <a:r>
              <a:rPr lang="en-US" sz="2000" dirty="0"/>
              <a:t>:</a:t>
            </a:r>
          </a:p>
          <a:p>
            <a:pPr lvl="1"/>
            <a:r>
              <a:rPr lang="en-US" sz="1800" dirty="0" err="1"/>
              <a:t>Elementul</a:t>
            </a:r>
            <a:r>
              <a:rPr lang="en-US" sz="1800" dirty="0"/>
              <a:t> </a:t>
            </a:r>
            <a:r>
              <a:rPr lang="en-US" sz="1800" dirty="0" err="1"/>
              <a:t>rădăcină</a:t>
            </a:r>
            <a:r>
              <a:rPr lang="en-US" sz="1800" dirty="0"/>
              <a:t> al </a:t>
            </a:r>
            <a:r>
              <a:rPr lang="en-US" sz="1800" dirty="0" err="1"/>
              <a:t>documentului</a:t>
            </a:r>
            <a:r>
              <a:rPr lang="en-US" sz="1800" dirty="0"/>
              <a:t> WSDL;</a:t>
            </a:r>
          </a:p>
          <a:p>
            <a:pPr lvl="1"/>
            <a:r>
              <a:rPr lang="en-US" sz="1800" dirty="0" err="1"/>
              <a:t>Definește</a:t>
            </a:r>
            <a:r>
              <a:rPr lang="en-US" sz="1800" dirty="0"/>
              <a:t> </a:t>
            </a:r>
            <a:r>
              <a:rPr lang="en-US" sz="1800" dirty="0" err="1"/>
              <a:t>spațiile</a:t>
            </a:r>
            <a:r>
              <a:rPr lang="en-US" sz="1800" dirty="0"/>
              <a:t> de </a:t>
            </a:r>
            <a:r>
              <a:rPr lang="en-US" sz="1800" dirty="0" err="1"/>
              <a:t>nume</a:t>
            </a:r>
            <a:r>
              <a:rPr lang="en-US" sz="1800" dirty="0"/>
              <a:t> </a:t>
            </a:r>
            <a:r>
              <a:rPr lang="en-US" sz="1800" dirty="0" err="1"/>
              <a:t>folosite</a:t>
            </a:r>
            <a:r>
              <a:rPr lang="en-US" sz="1800" dirty="0"/>
              <a:t>.</a:t>
            </a:r>
          </a:p>
          <a:p>
            <a:r>
              <a:rPr lang="en-US" sz="2000" b="1" dirty="0"/>
              <a:t>Types</a:t>
            </a:r>
            <a:r>
              <a:rPr lang="en-US" sz="2000" dirty="0"/>
              <a:t>:</a:t>
            </a:r>
          </a:p>
          <a:p>
            <a:pPr lvl="1"/>
            <a:r>
              <a:rPr lang="en-US" sz="1800" dirty="0" err="1"/>
              <a:t>Definește</a:t>
            </a:r>
            <a:r>
              <a:rPr lang="en-US" sz="1800" dirty="0"/>
              <a:t> </a:t>
            </a:r>
            <a:r>
              <a:rPr lang="en-US" sz="1800" dirty="0" err="1"/>
              <a:t>elementele</a:t>
            </a:r>
            <a:r>
              <a:rPr lang="en-US" sz="1800" dirty="0"/>
              <a:t> </a:t>
            </a:r>
            <a:r>
              <a:rPr lang="en-US" sz="1800" dirty="0" err="1"/>
              <a:t>și</a:t>
            </a:r>
            <a:r>
              <a:rPr lang="en-US" sz="1800" dirty="0"/>
              <a:t> </a:t>
            </a:r>
            <a:r>
              <a:rPr lang="en-US" sz="1800" dirty="0" err="1"/>
              <a:t>tipuri</a:t>
            </a:r>
            <a:r>
              <a:rPr lang="en-US" sz="1800" dirty="0"/>
              <a:t> </a:t>
            </a:r>
            <a:r>
              <a:rPr lang="en-US" sz="1800" dirty="0" err="1"/>
              <a:t>folosite</a:t>
            </a:r>
            <a:r>
              <a:rPr lang="en-US" sz="1800" dirty="0"/>
              <a:t> </a:t>
            </a:r>
            <a:r>
              <a:rPr lang="en-US" sz="1800" dirty="0" err="1"/>
              <a:t>în</a:t>
            </a:r>
            <a:r>
              <a:rPr lang="en-US" sz="1800" dirty="0"/>
              <a:t> XML-urile </a:t>
            </a:r>
            <a:r>
              <a:rPr lang="en-US" sz="1800" dirty="0" err="1"/>
              <a:t>cererii</a:t>
            </a:r>
            <a:r>
              <a:rPr lang="en-US" sz="1800" dirty="0"/>
              <a:t> </a:t>
            </a:r>
            <a:r>
              <a:rPr lang="en-US" sz="1800" dirty="0" err="1"/>
              <a:t>și</a:t>
            </a:r>
            <a:r>
              <a:rPr lang="en-US" sz="1800" dirty="0"/>
              <a:t> </a:t>
            </a:r>
            <a:r>
              <a:rPr lang="en-US" sz="1800" dirty="0" err="1"/>
              <a:t>răspunsului</a:t>
            </a:r>
            <a:r>
              <a:rPr lang="en-US" sz="1800" dirty="0"/>
              <a:t>.</a:t>
            </a:r>
          </a:p>
          <a:p>
            <a:r>
              <a:rPr lang="en-US" sz="2000" b="1" dirty="0"/>
              <a:t>Message</a:t>
            </a:r>
            <a:r>
              <a:rPr lang="en-US" sz="2000" dirty="0"/>
              <a:t>:</a:t>
            </a:r>
          </a:p>
          <a:p>
            <a:pPr lvl="1"/>
            <a:r>
              <a:rPr lang="en-US" sz="1800" dirty="0" err="1"/>
              <a:t>Definește</a:t>
            </a:r>
            <a:r>
              <a:rPr lang="en-US" sz="1800" dirty="0"/>
              <a:t> </a:t>
            </a:r>
            <a:r>
              <a:rPr lang="en-US" sz="1800" dirty="0" err="1"/>
              <a:t>mesajele</a:t>
            </a:r>
            <a:r>
              <a:rPr lang="en-US" sz="1800" dirty="0"/>
              <a:t> de </a:t>
            </a:r>
            <a:r>
              <a:rPr lang="en-US" sz="1800" dirty="0" err="1"/>
              <a:t>cerere</a:t>
            </a:r>
            <a:r>
              <a:rPr lang="en-US" sz="1800" dirty="0"/>
              <a:t> </a:t>
            </a:r>
            <a:r>
              <a:rPr lang="en-US" sz="1800" dirty="0" err="1"/>
              <a:t>și</a:t>
            </a:r>
            <a:r>
              <a:rPr lang="en-US" sz="1800" dirty="0"/>
              <a:t> </a:t>
            </a:r>
            <a:r>
              <a:rPr lang="en-US" sz="1800" dirty="0" err="1"/>
              <a:t>răspuns</a:t>
            </a:r>
            <a:r>
              <a:rPr lang="en-US" sz="1800" dirty="0"/>
              <a:t>.</a:t>
            </a:r>
          </a:p>
          <a:p>
            <a:r>
              <a:rPr lang="en-US" sz="2000" b="1" dirty="0" err="1"/>
              <a:t>PortType</a:t>
            </a:r>
            <a:r>
              <a:rPr lang="en-US" sz="2000" dirty="0"/>
              <a:t>:</a:t>
            </a:r>
          </a:p>
          <a:p>
            <a:pPr lvl="1"/>
            <a:r>
              <a:rPr lang="en-US" sz="1800" dirty="0" err="1"/>
              <a:t>Asociază</a:t>
            </a:r>
            <a:r>
              <a:rPr lang="en-US" sz="1800" dirty="0"/>
              <a:t> </a:t>
            </a:r>
            <a:r>
              <a:rPr lang="en-US" sz="1800" dirty="0" err="1"/>
              <a:t>mesajele</a:t>
            </a:r>
            <a:r>
              <a:rPr lang="en-US" sz="1800" dirty="0"/>
              <a:t> de </a:t>
            </a:r>
            <a:r>
              <a:rPr lang="en-US" sz="1800" dirty="0" err="1"/>
              <a:t>operații</a:t>
            </a:r>
            <a:r>
              <a:rPr lang="en-US" sz="1800" dirty="0"/>
              <a:t>.</a:t>
            </a:r>
          </a:p>
          <a:p>
            <a:r>
              <a:rPr lang="en-US" sz="2000" b="1" dirty="0"/>
              <a:t>Binding</a:t>
            </a:r>
            <a:r>
              <a:rPr lang="en-US" sz="2000" dirty="0"/>
              <a:t>:</a:t>
            </a:r>
          </a:p>
          <a:p>
            <a:pPr lvl="1"/>
            <a:r>
              <a:rPr lang="en-US" sz="1800" dirty="0" err="1"/>
              <a:t>Indică</a:t>
            </a:r>
            <a:r>
              <a:rPr lang="en-US" sz="1800" dirty="0"/>
              <a:t> </a:t>
            </a:r>
            <a:r>
              <a:rPr lang="en-US" sz="1800" dirty="0" err="1"/>
              <a:t>tipul</a:t>
            </a:r>
            <a:r>
              <a:rPr lang="en-US" sz="1800" dirty="0"/>
              <a:t> de transport </a:t>
            </a:r>
            <a:r>
              <a:rPr lang="en-US" sz="1800" dirty="0" err="1"/>
              <a:t>utilizat</a:t>
            </a:r>
            <a:r>
              <a:rPr lang="en-US" sz="1800" dirty="0"/>
              <a:t>;</a:t>
            </a:r>
          </a:p>
          <a:p>
            <a:pPr lvl="1"/>
            <a:r>
              <a:rPr lang="en-US" sz="1800" dirty="0" err="1"/>
              <a:t>Descrie</a:t>
            </a:r>
            <a:r>
              <a:rPr lang="en-US" sz="1800" dirty="0"/>
              <a:t> </a:t>
            </a:r>
            <a:r>
              <a:rPr lang="en-US" sz="1800" dirty="0" err="1"/>
              <a:t>tipul</a:t>
            </a:r>
            <a:r>
              <a:rPr lang="en-US" sz="1800" dirty="0"/>
              <a:t> de </a:t>
            </a:r>
            <a:r>
              <a:rPr lang="en-US" sz="1800" dirty="0" err="1"/>
              <a:t>structurare</a:t>
            </a:r>
            <a:r>
              <a:rPr lang="en-US" sz="1800" dirty="0"/>
              <a:t> a </a:t>
            </a:r>
            <a:r>
              <a:rPr lang="en-US" sz="1800" dirty="0" err="1"/>
              <a:t>corpului</a:t>
            </a:r>
            <a:r>
              <a:rPr lang="en-US" sz="1800" dirty="0"/>
              <a:t> </a:t>
            </a:r>
            <a:r>
              <a:rPr lang="en-US" sz="1800" dirty="0" err="1"/>
              <a:t>mesajelor</a:t>
            </a:r>
            <a:r>
              <a:rPr lang="en-US" sz="1800" dirty="0"/>
              <a:t>.</a:t>
            </a:r>
          </a:p>
          <a:p>
            <a:r>
              <a:rPr lang="en-US" sz="2000" b="1" dirty="0"/>
              <a:t>Service</a:t>
            </a:r>
            <a:r>
              <a:rPr lang="en-US" sz="2000" dirty="0"/>
              <a:t>:</a:t>
            </a:r>
          </a:p>
          <a:p>
            <a:pPr lvl="1"/>
            <a:r>
              <a:rPr lang="en-US" sz="1800" dirty="0" err="1"/>
              <a:t>Localizarea</a:t>
            </a:r>
            <a:r>
              <a:rPr lang="en-US" sz="1800" dirty="0"/>
              <a:t> </a:t>
            </a:r>
            <a:r>
              <a:rPr lang="en-US" sz="1800" dirty="0" err="1"/>
              <a:t>consumării</a:t>
            </a:r>
            <a:r>
              <a:rPr lang="en-US" sz="1800" dirty="0"/>
              <a:t> </a:t>
            </a:r>
            <a:r>
              <a:rPr lang="en-US" sz="1800" dirty="0" err="1"/>
              <a:t>serviciilor</a:t>
            </a:r>
            <a:r>
              <a:rPr lang="en-US" sz="1800" dirty="0"/>
              <a:t>.</a:t>
            </a:r>
          </a:p>
        </p:txBody>
      </p:sp>
      <p:pic>
        <p:nvPicPr>
          <p:cNvPr id="2050" name="Picture 2" descr="Structure of a WSDL Document">
            <a:extLst>
              <a:ext uri="{FF2B5EF4-FFF2-40B4-BE49-F238E27FC236}">
                <a16:creationId xmlns:a16="http://schemas.microsoft.com/office/drawing/2014/main" id="{C1DF3FC0-6E6B-B36B-5611-B6CCFA46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849" y="2008761"/>
            <a:ext cx="51149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9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xEl>
                                              <p:pRg st="12" end="12"/>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Comparație între</a:t>
            </a:r>
            <a:br>
              <a:rPr lang="ro-RO" dirty="0"/>
            </a:br>
            <a:r>
              <a:rPr lang="en-US" dirty="0"/>
              <a:t>WSDL 1.1</a:t>
            </a:r>
            <a:r>
              <a:rPr lang="ro-RO" dirty="0"/>
              <a:t> și</a:t>
            </a:r>
            <a:r>
              <a:rPr lang="en-US" dirty="0"/>
              <a:t> 2.0</a:t>
            </a:r>
          </a:p>
        </p:txBody>
      </p:sp>
      <p:pic>
        <p:nvPicPr>
          <p:cNvPr id="6" name="Picture 2" descr="Image result for wsdl">
            <a:extLst>
              <a:ext uri="{FF2B5EF4-FFF2-40B4-BE49-F238E27FC236}">
                <a16:creationId xmlns:a16="http://schemas.microsoft.com/office/drawing/2014/main" id="{70E03AE3-403D-0BEA-D205-3C8AC2782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540" y="1341521"/>
            <a:ext cx="6019800" cy="533400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ontent Placeholder 2">
            <a:extLst>
              <a:ext uri="{FF2B5EF4-FFF2-40B4-BE49-F238E27FC236}">
                <a16:creationId xmlns:a16="http://schemas.microsoft.com/office/drawing/2014/main" id="{D90ABE18-7ABD-3896-DF7E-CA511117E4D3}"/>
              </a:ext>
            </a:extLst>
          </p:cNvPr>
          <p:cNvSpPr>
            <a:spLocks noGrp="1"/>
          </p:cNvSpPr>
          <p:nvPr>
            <p:ph idx="1"/>
          </p:nvPr>
        </p:nvSpPr>
        <p:spPr>
          <a:xfrm>
            <a:off x="286581" y="1691464"/>
            <a:ext cx="5219274" cy="5052154"/>
          </a:xfrm>
        </p:spPr>
        <p:txBody>
          <a:bodyPr>
            <a:noAutofit/>
          </a:bodyPr>
          <a:lstStyle/>
          <a:p>
            <a:pPr marL="0" indent="0">
              <a:buNone/>
            </a:pPr>
            <a:r>
              <a:rPr lang="en-US" sz="2600" dirty="0" err="1"/>
              <a:t>Contractul</a:t>
            </a:r>
            <a:r>
              <a:rPr lang="en-US" sz="2600" dirty="0"/>
              <a:t> logic </a:t>
            </a:r>
            <a:r>
              <a:rPr lang="en-US" sz="2600" dirty="0" err="1"/>
              <a:t>definește</a:t>
            </a:r>
            <a:r>
              <a:rPr lang="en-US" sz="2600" dirty="0"/>
              <a:t> </a:t>
            </a:r>
            <a:r>
              <a:rPr lang="en-US" sz="2600" dirty="0" err="1"/>
              <a:t>interfața</a:t>
            </a:r>
            <a:r>
              <a:rPr lang="en-US" sz="2600" dirty="0"/>
              <a:t> </a:t>
            </a:r>
            <a:r>
              <a:rPr lang="en-US" sz="2600" dirty="0" err="1"/>
              <a:t>publică</a:t>
            </a:r>
            <a:r>
              <a:rPr lang="en-US" sz="2600" dirty="0"/>
              <a:t> care </a:t>
            </a:r>
            <a:r>
              <a:rPr lang="en-US" sz="2600" dirty="0" err="1"/>
              <a:t>este</a:t>
            </a:r>
            <a:r>
              <a:rPr lang="en-US" sz="2600" dirty="0"/>
              <a:t> </a:t>
            </a:r>
            <a:r>
              <a:rPr lang="en-US" sz="2600" dirty="0" err="1"/>
              <a:t>independentă</a:t>
            </a:r>
            <a:r>
              <a:rPr lang="en-US" sz="2600" dirty="0"/>
              <a:t> de </a:t>
            </a:r>
            <a:r>
              <a:rPr lang="en-US" sz="2600" dirty="0" err="1"/>
              <a:t>formatele</a:t>
            </a:r>
            <a:r>
              <a:rPr lang="en-US" sz="2600" dirty="0"/>
              <a:t> de transport, de </a:t>
            </a:r>
            <a:r>
              <a:rPr lang="en-US" sz="2600" dirty="0" err="1"/>
              <a:t>transmisie</a:t>
            </a:r>
            <a:r>
              <a:rPr lang="en-US" sz="2600" dirty="0"/>
              <a:t> </a:t>
            </a:r>
            <a:r>
              <a:rPr lang="en-US" sz="2600" dirty="0" err="1"/>
              <a:t>și</a:t>
            </a:r>
            <a:r>
              <a:rPr lang="en-US" sz="2600" dirty="0"/>
              <a:t> de </a:t>
            </a:r>
            <a:r>
              <a:rPr lang="en-US" sz="2600" dirty="0" err="1"/>
              <a:t>limbajele</a:t>
            </a:r>
            <a:r>
              <a:rPr lang="en-US" sz="2600" dirty="0"/>
              <a:t> de </a:t>
            </a:r>
            <a:r>
              <a:rPr lang="en-US" sz="2600" dirty="0" err="1"/>
              <a:t>programare</a:t>
            </a:r>
            <a:r>
              <a:rPr lang="en-US" sz="2600" dirty="0"/>
              <a:t> </a:t>
            </a:r>
            <a:r>
              <a:rPr lang="en-US" sz="2600" dirty="0" err="1"/>
              <a:t>folosite</a:t>
            </a:r>
            <a:r>
              <a:rPr lang="en-US" sz="2600" dirty="0"/>
              <a:t> pentru </a:t>
            </a:r>
            <a:r>
              <a:rPr lang="en-US" sz="2600" dirty="0" err="1"/>
              <a:t>implementare</a:t>
            </a:r>
            <a:r>
              <a:rPr lang="en-US" sz="2600" dirty="0"/>
              <a:t>.</a:t>
            </a:r>
          </a:p>
          <a:p>
            <a:pPr marL="0" indent="0">
              <a:buNone/>
            </a:pPr>
            <a:endParaRPr lang="en-US" sz="2600" dirty="0"/>
          </a:p>
          <a:p>
            <a:pPr marL="0" indent="0">
              <a:buNone/>
            </a:pPr>
            <a:endParaRPr lang="en-US" sz="2600" dirty="0"/>
          </a:p>
          <a:p>
            <a:pPr marL="0" indent="0">
              <a:buNone/>
            </a:pPr>
            <a:r>
              <a:rPr lang="en-US" sz="2600" dirty="0" err="1"/>
              <a:t>Contractul</a:t>
            </a:r>
            <a:r>
              <a:rPr lang="en-US" sz="2600" dirty="0"/>
              <a:t> </a:t>
            </a:r>
            <a:r>
              <a:rPr lang="en-US" sz="2600" dirty="0" err="1"/>
              <a:t>fizic</a:t>
            </a:r>
            <a:r>
              <a:rPr lang="en-US" sz="2600" dirty="0"/>
              <a:t> </a:t>
            </a:r>
            <a:r>
              <a:rPr lang="en-US" sz="2600" dirty="0" err="1"/>
              <a:t>definește</a:t>
            </a:r>
            <a:r>
              <a:rPr lang="en-US" sz="2600" dirty="0"/>
              <a:t> </a:t>
            </a:r>
            <a:r>
              <a:rPr lang="en-US" sz="2600" dirty="0" err="1"/>
              <a:t>legăturile</a:t>
            </a:r>
            <a:r>
              <a:rPr lang="en-US" sz="2600" dirty="0"/>
              <a:t> pentru </a:t>
            </a:r>
            <a:r>
              <a:rPr lang="en-US" sz="2600" dirty="0" err="1"/>
              <a:t>formatele</a:t>
            </a:r>
            <a:r>
              <a:rPr lang="en-US" sz="2600" dirty="0"/>
              <a:t> de transport </a:t>
            </a:r>
            <a:r>
              <a:rPr lang="en-US" sz="2600" dirty="0" err="1"/>
              <a:t>și</a:t>
            </a:r>
            <a:r>
              <a:rPr lang="en-US" sz="2600" dirty="0"/>
              <a:t> de </a:t>
            </a:r>
            <a:r>
              <a:rPr lang="en-US" sz="2600" dirty="0" err="1"/>
              <a:t>transmisie</a:t>
            </a:r>
            <a:r>
              <a:rPr lang="en-US" sz="2600" dirty="0"/>
              <a:t>, </a:t>
            </a:r>
            <a:r>
              <a:rPr lang="en-US" sz="2600" dirty="0" err="1"/>
              <a:t>mai</a:t>
            </a:r>
            <a:r>
              <a:rPr lang="en-US" sz="2600" dirty="0"/>
              <a:t> </a:t>
            </a:r>
            <a:r>
              <a:rPr lang="en-US" sz="2600" dirty="0" err="1"/>
              <a:t>multe</a:t>
            </a:r>
            <a:r>
              <a:rPr lang="en-US" sz="2600" dirty="0"/>
              <a:t> </a:t>
            </a:r>
            <a:r>
              <a:rPr lang="en-US" sz="2600" dirty="0" err="1"/>
              <a:t>contracte</a:t>
            </a:r>
            <a:r>
              <a:rPr lang="en-US" sz="2600" dirty="0"/>
              <a:t> </a:t>
            </a:r>
            <a:r>
              <a:rPr lang="en-US" sz="2600" dirty="0" err="1"/>
              <a:t>fizice</a:t>
            </a:r>
            <a:r>
              <a:rPr lang="en-US" sz="2600" dirty="0"/>
              <a:t> </a:t>
            </a:r>
            <a:r>
              <a:rPr lang="en-US" sz="2600" dirty="0" err="1"/>
              <a:t>putând</a:t>
            </a:r>
            <a:r>
              <a:rPr lang="en-US" sz="2600" dirty="0"/>
              <a:t> fi definite pentru </a:t>
            </a:r>
            <a:r>
              <a:rPr lang="en-US" sz="2600" dirty="0" err="1"/>
              <a:t>fiecare</a:t>
            </a:r>
            <a:r>
              <a:rPr lang="en-US" sz="2600" dirty="0"/>
              <a:t> contract logic. </a:t>
            </a:r>
          </a:p>
        </p:txBody>
      </p:sp>
    </p:spTree>
    <p:extLst>
      <p:ext uri="{BB962C8B-B14F-4D97-AF65-F5344CB8AC3E}">
        <p14:creationId xmlns:p14="http://schemas.microsoft.com/office/powerpoint/2010/main" val="25168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Utilizarea</a:t>
            </a:r>
            <a:r>
              <a:rPr lang="en-US" dirty="0"/>
              <a:t> WSDL-</a:t>
            </a:r>
            <a:r>
              <a:rPr lang="en-US" dirty="0" err="1"/>
              <a:t>ului</a:t>
            </a:r>
            <a:endParaRPr lang="en-US" dirty="0"/>
          </a:p>
        </p:txBody>
      </p:sp>
      <p:sp>
        <p:nvSpPr>
          <p:cNvPr id="7" name="Content Placeholder 2">
            <a:extLst>
              <a:ext uri="{FF2B5EF4-FFF2-40B4-BE49-F238E27FC236}">
                <a16:creationId xmlns:a16="http://schemas.microsoft.com/office/drawing/2014/main" id="{D90ABE18-7ABD-3896-DF7E-CA511117E4D3}"/>
              </a:ext>
            </a:extLst>
          </p:cNvPr>
          <p:cNvSpPr>
            <a:spLocks noGrp="1"/>
          </p:cNvSpPr>
          <p:nvPr>
            <p:ph idx="1"/>
          </p:nvPr>
        </p:nvSpPr>
        <p:spPr>
          <a:xfrm>
            <a:off x="286581" y="1691465"/>
            <a:ext cx="8653138" cy="828000"/>
          </a:xfrm>
        </p:spPr>
        <p:txBody>
          <a:bodyPr>
            <a:noAutofit/>
          </a:bodyPr>
          <a:lstStyle/>
          <a:p>
            <a:pPr marL="0" indent="0">
              <a:buNone/>
            </a:pPr>
            <a:r>
              <a:rPr lang="en-US" sz="2600" dirty="0" err="1"/>
              <a:t>Contractul</a:t>
            </a:r>
            <a:r>
              <a:rPr lang="en-US" sz="2600" dirty="0"/>
              <a:t> WSDL poate fi </a:t>
            </a:r>
            <a:r>
              <a:rPr lang="en-US" sz="2600" dirty="0" err="1"/>
              <a:t>folosit</a:t>
            </a:r>
            <a:r>
              <a:rPr lang="en-US" sz="2600" dirty="0"/>
              <a:t> pentru a genera </a:t>
            </a:r>
            <a:r>
              <a:rPr lang="en-US" sz="2600" dirty="0" err="1"/>
              <a:t>dinamic</a:t>
            </a:r>
            <a:r>
              <a:rPr lang="en-US" sz="2600" dirty="0"/>
              <a:t> </a:t>
            </a:r>
            <a:r>
              <a:rPr lang="en-US" sz="2600" dirty="0" err="1"/>
              <a:t>mesajele</a:t>
            </a:r>
            <a:r>
              <a:rPr lang="en-US" sz="2600" dirty="0"/>
              <a:t> SOAP care sunt </a:t>
            </a:r>
            <a:r>
              <a:rPr lang="en-US" sz="2600" dirty="0" err="1"/>
              <a:t>schimbate</a:t>
            </a:r>
            <a:r>
              <a:rPr lang="en-US" sz="2600" dirty="0"/>
              <a:t> pentru a </a:t>
            </a:r>
            <a:r>
              <a:rPr lang="en-US" sz="2600" dirty="0" err="1"/>
              <a:t>executa</a:t>
            </a:r>
            <a:r>
              <a:rPr lang="en-US" sz="2600" dirty="0"/>
              <a:t> </a:t>
            </a:r>
            <a:r>
              <a:rPr lang="en-US" sz="2600" dirty="0" err="1"/>
              <a:t>serviciul</a:t>
            </a:r>
            <a:r>
              <a:rPr lang="en-US" sz="2600" dirty="0"/>
              <a:t>.</a:t>
            </a:r>
          </a:p>
        </p:txBody>
      </p:sp>
      <p:pic>
        <p:nvPicPr>
          <p:cNvPr id="3" name="Screenshot 2020-10-23 at 22.52.03.png" descr="Screenshot 2020-10-23 at 22.52.03.png">
            <a:extLst>
              <a:ext uri="{FF2B5EF4-FFF2-40B4-BE49-F238E27FC236}">
                <a16:creationId xmlns:a16="http://schemas.microsoft.com/office/drawing/2014/main" id="{6D4E06EB-D35B-1C36-73E3-B5C468E640CA}"/>
              </a:ext>
            </a:extLst>
          </p:cNvPr>
          <p:cNvPicPr>
            <a:picLocks noChangeAspect="1"/>
          </p:cNvPicPr>
          <p:nvPr/>
        </p:nvPicPr>
        <p:blipFill>
          <a:blip r:embed="rId3"/>
          <a:stretch>
            <a:fillRect/>
          </a:stretch>
        </p:blipFill>
        <p:spPr>
          <a:xfrm>
            <a:off x="13699577" y="3292991"/>
            <a:ext cx="2400301" cy="977901"/>
          </a:xfrm>
          <a:prstGeom prst="rect">
            <a:avLst/>
          </a:prstGeom>
          <a:ln w="12700">
            <a:miter lim="400000"/>
          </a:ln>
        </p:spPr>
      </p:pic>
      <p:pic>
        <p:nvPicPr>
          <p:cNvPr id="12" name="Picture 11">
            <a:extLst>
              <a:ext uri="{FF2B5EF4-FFF2-40B4-BE49-F238E27FC236}">
                <a16:creationId xmlns:a16="http://schemas.microsoft.com/office/drawing/2014/main" id="{67242CAB-BD30-0F5B-0D6B-B15C81F230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149" y="2563418"/>
            <a:ext cx="7003915" cy="3964060"/>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45FDDE58-A1BE-90C6-EEE7-CE55B01CAF7D}"/>
              </a:ext>
            </a:extLst>
          </p:cNvPr>
          <p:cNvSpPr/>
          <p:nvPr/>
        </p:nvSpPr>
        <p:spPr>
          <a:xfrm>
            <a:off x="3509076" y="4270892"/>
            <a:ext cx="8398775" cy="212365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200" dirty="0"/>
              <a:t>curl	-H "Authorization: Basic aXVsaWFuOnN6ZXJ2dXN6“ \</a:t>
            </a:r>
          </a:p>
          <a:p>
            <a:r>
              <a:rPr lang="en-US" sz="2200" dirty="0"/>
              <a:t>	-X POST \</a:t>
            </a:r>
          </a:p>
          <a:p>
            <a:r>
              <a:rPr lang="en-US" sz="2200" dirty="0"/>
              <a:t>	-H "Content-Type: text/xml” \</a:t>
            </a:r>
          </a:p>
          <a:p>
            <a:r>
              <a:rPr lang="en-US" sz="2200" dirty="0"/>
              <a:t>	-H "</a:t>
            </a:r>
            <a:r>
              <a:rPr lang="en-US" sz="2200" dirty="0" err="1"/>
              <a:t>SOAPAction</a:t>
            </a:r>
            <a:r>
              <a:rPr lang="en-US" sz="2200" dirty="0"/>
              <a:t>: \"http://</a:t>
            </a:r>
            <a:r>
              <a:rPr lang="en-US" sz="2200" dirty="0" err="1"/>
              <a:t>www.axway.com</a:t>
            </a:r>
            <a:r>
              <a:rPr lang="en-US" sz="2200" dirty="0"/>
              <a:t>/hello/</a:t>
            </a:r>
            <a:r>
              <a:rPr lang="en-US" sz="2200" dirty="0" err="1"/>
              <a:t>sayHello</a:t>
            </a:r>
            <a:r>
              <a:rPr lang="en-US" sz="2200" dirty="0"/>
              <a:t>\"” \</a:t>
            </a:r>
          </a:p>
          <a:p>
            <a:r>
              <a:rPr lang="en-US" sz="2200" dirty="0"/>
              <a:t>	--data-binary @</a:t>
            </a:r>
            <a:r>
              <a:rPr lang="en-US" sz="2200" dirty="0" err="1"/>
              <a:t>request.xml</a:t>
            </a:r>
            <a:r>
              <a:rPr lang="en-US" sz="2200" dirty="0"/>
              <a:t> \</a:t>
            </a:r>
          </a:p>
          <a:p>
            <a:r>
              <a:rPr lang="en-US" sz="2200" dirty="0"/>
              <a:t>	http://localhost:8080/hello</a:t>
            </a:r>
          </a:p>
        </p:txBody>
      </p:sp>
      <p:pic>
        <p:nvPicPr>
          <p:cNvPr id="2050" name="Picture 2" descr="SmartBear-SoapUI-Logo - SourceForge Community Blog">
            <a:extLst>
              <a:ext uri="{FF2B5EF4-FFF2-40B4-BE49-F238E27FC236}">
                <a16:creationId xmlns:a16="http://schemas.microsoft.com/office/drawing/2014/main" id="{692B5EBD-41A9-EA21-03BE-CD176A5644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3971" y="2290844"/>
            <a:ext cx="4287972" cy="200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71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1+#ppt_w/2"/>
                                          </p:val>
                                        </p:tav>
                                        <p:tav tm="100000">
                                          <p:val>
                                            <p:strVal val="#ppt_x"/>
                                          </p:val>
                                        </p:tav>
                                      </p:tavLst>
                                    </p:anim>
                                    <p:anim calcmode="lin" valueType="num">
                                      <p:cBhvr additive="base">
                                        <p:cTn id="1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Care </a:t>
            </a:r>
            <a:r>
              <a:rPr lang="en-US" dirty="0" err="1"/>
              <a:t>este</a:t>
            </a:r>
            <a:r>
              <a:rPr lang="en-US" dirty="0"/>
              <a:t> </a:t>
            </a:r>
            <a:r>
              <a:rPr lang="en-US" dirty="0" err="1"/>
              <a:t>principiul</a:t>
            </a:r>
            <a:r>
              <a:rPr lang="en-US" dirty="0"/>
              <a:t> de</a:t>
            </a:r>
            <a:br>
              <a:rPr lang="en-US" dirty="0"/>
            </a:br>
            <a:r>
              <a:rPr lang="en-US" dirty="0" err="1"/>
              <a:t>funcționare</a:t>
            </a:r>
            <a:r>
              <a:rPr lang="en-US" dirty="0"/>
              <a:t> al </a:t>
            </a:r>
            <a:r>
              <a:rPr lang="en-US" dirty="0" err="1"/>
              <a:t>restului</a:t>
            </a:r>
            <a:r>
              <a:rPr lang="en-US" dirty="0"/>
              <a:t>?</a:t>
            </a:r>
          </a:p>
        </p:txBody>
      </p:sp>
      <p:sp>
        <p:nvSpPr>
          <p:cNvPr id="6" name="Content Placeholder 2">
            <a:extLst>
              <a:ext uri="{FF2B5EF4-FFF2-40B4-BE49-F238E27FC236}">
                <a16:creationId xmlns:a16="http://schemas.microsoft.com/office/drawing/2014/main" id="{DB1CC242-7213-B4E8-7819-F1ECD5111DE2}"/>
              </a:ext>
            </a:extLst>
          </p:cNvPr>
          <p:cNvSpPr>
            <a:spLocks noGrp="1"/>
          </p:cNvSpPr>
          <p:nvPr>
            <p:ph idx="1"/>
          </p:nvPr>
        </p:nvSpPr>
        <p:spPr>
          <a:xfrm>
            <a:off x="172017" y="1703673"/>
            <a:ext cx="6907794" cy="4950624"/>
          </a:xfrm>
        </p:spPr>
        <p:txBody>
          <a:bodyPr>
            <a:normAutofit lnSpcReduction="10000"/>
          </a:bodyPr>
          <a:lstStyle/>
          <a:p>
            <a:r>
              <a:rPr lang="en-US" sz="3200" dirty="0"/>
              <a:t>REST-</a:t>
            </a:r>
            <a:r>
              <a:rPr lang="en-US" sz="3200" dirty="0" err="1"/>
              <a:t>ul</a:t>
            </a:r>
            <a:r>
              <a:rPr lang="en-US" sz="3200" dirty="0"/>
              <a:t> are la </a:t>
            </a:r>
            <a:r>
              <a:rPr lang="en-US" sz="3200" dirty="0" err="1"/>
              <a:t>bază</a:t>
            </a:r>
            <a:r>
              <a:rPr lang="en-US" sz="3200" dirty="0"/>
              <a:t> </a:t>
            </a:r>
            <a:r>
              <a:rPr lang="en-US" sz="3200" dirty="0" err="1"/>
              <a:t>comportamentul</a:t>
            </a:r>
            <a:r>
              <a:rPr lang="en-US" sz="3200" dirty="0"/>
              <a:t> browser-</a:t>
            </a:r>
            <a:r>
              <a:rPr lang="en-US" sz="3200" dirty="0" err="1"/>
              <a:t>ului</a:t>
            </a:r>
            <a:r>
              <a:rPr lang="en-US" sz="3200" dirty="0"/>
              <a:t> care </a:t>
            </a:r>
            <a:r>
              <a:rPr lang="en-US" sz="3200" dirty="0" err="1"/>
              <a:t>își</a:t>
            </a:r>
            <a:r>
              <a:rPr lang="en-US" sz="3200" dirty="0"/>
              <a:t> </a:t>
            </a:r>
            <a:r>
              <a:rPr lang="en-US" sz="3200" dirty="0" err="1"/>
              <a:t>schimbă</a:t>
            </a:r>
            <a:r>
              <a:rPr lang="en-US" sz="3200" dirty="0"/>
              <a:t> </a:t>
            </a:r>
            <a:r>
              <a:rPr lang="en-US" sz="3200" dirty="0" err="1"/>
              <a:t>starea</a:t>
            </a:r>
            <a:r>
              <a:rPr lang="en-US" sz="3200" dirty="0"/>
              <a:t> </a:t>
            </a:r>
            <a:r>
              <a:rPr lang="en-US" sz="3200" dirty="0" err="1"/>
              <a:t>după</a:t>
            </a:r>
            <a:r>
              <a:rPr lang="en-US" sz="3200" dirty="0"/>
              <a:t> </a:t>
            </a:r>
            <a:r>
              <a:rPr lang="en-US" sz="3200" dirty="0" err="1"/>
              <a:t>încărcarea</a:t>
            </a:r>
            <a:r>
              <a:rPr lang="en-US" sz="3200" dirty="0"/>
              <a:t> </a:t>
            </a:r>
            <a:r>
              <a:rPr lang="en-US" sz="3200" dirty="0" err="1"/>
              <a:t>unei</a:t>
            </a:r>
            <a:r>
              <a:rPr lang="en-US" sz="3200" dirty="0"/>
              <a:t> </a:t>
            </a:r>
            <a:r>
              <a:rPr lang="en-US" sz="3200" dirty="0" err="1"/>
              <a:t>pagini</a:t>
            </a:r>
            <a:r>
              <a:rPr lang="en-US" sz="3200" dirty="0"/>
              <a:t>, </a:t>
            </a:r>
            <a:r>
              <a:rPr lang="en-US" sz="3200" dirty="0" err="1"/>
              <a:t>solicitând</a:t>
            </a:r>
            <a:r>
              <a:rPr lang="en-US" sz="3200" dirty="0"/>
              <a:t> la </a:t>
            </a:r>
            <a:r>
              <a:rPr lang="en-US" sz="3200" dirty="0" err="1"/>
              <a:t>indicațiile</a:t>
            </a:r>
            <a:r>
              <a:rPr lang="en-US" sz="3200" dirty="0"/>
              <a:t> </a:t>
            </a:r>
            <a:r>
              <a:rPr lang="en-US" sz="3200" dirty="0" err="1"/>
              <a:t>paginii</a:t>
            </a:r>
            <a:r>
              <a:rPr lang="en-US" sz="3200" dirty="0"/>
              <a:t> </a:t>
            </a:r>
            <a:r>
              <a:rPr lang="en-US" sz="3200" dirty="0" err="1"/>
              <a:t>resursele</a:t>
            </a:r>
            <a:r>
              <a:rPr lang="en-US" sz="3200" dirty="0"/>
              <a:t> </a:t>
            </a:r>
            <a:r>
              <a:rPr lang="en-US" sz="3200" dirty="0" err="1"/>
              <a:t>incluse</a:t>
            </a:r>
            <a:r>
              <a:rPr lang="en-US" sz="3200" dirty="0"/>
              <a:t> de </a:t>
            </a:r>
            <a:r>
              <a:rPr lang="en-US" sz="3200" dirty="0" err="1"/>
              <a:t>aceasta</a:t>
            </a:r>
            <a:r>
              <a:rPr lang="en-US" sz="3200" dirty="0"/>
              <a:t>;</a:t>
            </a:r>
          </a:p>
          <a:p>
            <a:r>
              <a:rPr lang="en-US" sz="3200" dirty="0" err="1"/>
              <a:t>În</a:t>
            </a:r>
            <a:r>
              <a:rPr lang="en-US" sz="3200" dirty="0"/>
              <a:t> mod similar, API-urile REST au un </a:t>
            </a:r>
            <a:r>
              <a:rPr lang="en-US" sz="3200" dirty="0" err="1"/>
              <a:t>punct</a:t>
            </a:r>
            <a:r>
              <a:rPr lang="en-US" sz="3200" dirty="0"/>
              <a:t> de </a:t>
            </a:r>
            <a:r>
              <a:rPr lang="en-US" sz="3200" dirty="0" err="1"/>
              <a:t>intrare</a:t>
            </a:r>
            <a:r>
              <a:rPr lang="en-US" sz="3200" dirty="0"/>
              <a:t> care </a:t>
            </a:r>
            <a:r>
              <a:rPr lang="en-US" sz="3200" dirty="0" err="1"/>
              <a:t>instruiește</a:t>
            </a:r>
            <a:r>
              <a:rPr lang="en-US" sz="3200" dirty="0"/>
              <a:t> </a:t>
            </a:r>
            <a:r>
              <a:rPr lang="en-US" sz="3200" dirty="0" err="1"/>
              <a:t>consumatorul</a:t>
            </a:r>
            <a:r>
              <a:rPr lang="en-US" sz="3200" dirty="0"/>
              <a:t> </a:t>
            </a:r>
            <a:r>
              <a:rPr lang="en-US" sz="3200" dirty="0" err="1"/>
              <a:t>ce</a:t>
            </a:r>
            <a:r>
              <a:rPr lang="en-US" sz="3200" dirty="0"/>
              <a:t> </a:t>
            </a:r>
            <a:r>
              <a:rPr lang="en-US" sz="3200" dirty="0" err="1"/>
              <a:t>să</a:t>
            </a:r>
            <a:r>
              <a:rPr lang="en-US" sz="3200" dirty="0"/>
              <a:t> </a:t>
            </a:r>
            <a:r>
              <a:rPr lang="en-US" sz="3200" dirty="0" err="1"/>
              <a:t>facă</a:t>
            </a:r>
            <a:r>
              <a:rPr lang="en-US" sz="3200" dirty="0"/>
              <a:t> </a:t>
            </a:r>
            <a:r>
              <a:rPr lang="en-US" sz="3200" dirty="0" err="1"/>
              <a:t>mai</a:t>
            </a:r>
            <a:r>
              <a:rPr lang="en-US" sz="3200" dirty="0"/>
              <a:t> </a:t>
            </a:r>
            <a:r>
              <a:rPr lang="en-US" sz="3200" dirty="0" err="1"/>
              <a:t>departe</a:t>
            </a:r>
            <a:r>
              <a:rPr lang="en-US" sz="3200" dirty="0"/>
              <a:t> pentru a </a:t>
            </a:r>
            <a:r>
              <a:rPr lang="en-US" sz="3200" dirty="0" err="1"/>
              <a:t>descoperi</a:t>
            </a:r>
            <a:r>
              <a:rPr lang="en-US" sz="3200" dirty="0"/>
              <a:t> </a:t>
            </a:r>
            <a:r>
              <a:rPr lang="en-US" sz="3200" dirty="0" err="1"/>
              <a:t>și</a:t>
            </a:r>
            <a:r>
              <a:rPr lang="en-US" sz="3200" dirty="0"/>
              <a:t> </a:t>
            </a:r>
            <a:r>
              <a:rPr lang="en-US" sz="3200" dirty="0" err="1"/>
              <a:t>consuma</a:t>
            </a:r>
            <a:r>
              <a:rPr lang="en-US" sz="3200" dirty="0"/>
              <a:t> </a:t>
            </a:r>
            <a:r>
              <a:rPr lang="en-US" sz="3200" dirty="0" err="1"/>
              <a:t>prin</a:t>
            </a:r>
            <a:r>
              <a:rPr lang="en-US" sz="3200" dirty="0"/>
              <a:t> </a:t>
            </a:r>
            <a:r>
              <a:rPr lang="en-US" sz="3200" dirty="0" err="1"/>
              <a:t>apelul</a:t>
            </a:r>
            <a:r>
              <a:rPr lang="en-US" sz="3200" dirty="0"/>
              <a:t> de </a:t>
            </a:r>
            <a:r>
              <a:rPr lang="en-US" sz="3200" dirty="0" err="1"/>
              <a:t>operații</a:t>
            </a:r>
            <a:r>
              <a:rPr lang="en-US" sz="3200" dirty="0"/>
              <a:t> </a:t>
            </a:r>
            <a:r>
              <a:rPr lang="en-US" sz="3200" dirty="0" err="1"/>
              <a:t>resursele</a:t>
            </a:r>
            <a:r>
              <a:rPr lang="en-US" sz="3200" dirty="0"/>
              <a:t> </a:t>
            </a:r>
            <a:r>
              <a:rPr lang="en-US" sz="3200" dirty="0" err="1"/>
              <a:t>expuse</a:t>
            </a:r>
            <a:r>
              <a:rPr lang="en-US" sz="3200" dirty="0"/>
              <a:t> de API.</a:t>
            </a:r>
          </a:p>
        </p:txBody>
      </p:sp>
      <p:pic>
        <p:nvPicPr>
          <p:cNvPr id="3" name="Image" descr="Image">
            <a:extLst>
              <a:ext uri="{FF2B5EF4-FFF2-40B4-BE49-F238E27FC236}">
                <a16:creationId xmlns:a16="http://schemas.microsoft.com/office/drawing/2014/main" id="{2F59589B-BD53-658A-80BF-E0FCE27202D6}"/>
              </a:ext>
            </a:extLst>
          </p:cNvPr>
          <p:cNvPicPr>
            <a:picLocks noChangeAspect="1"/>
          </p:cNvPicPr>
          <p:nvPr/>
        </p:nvPicPr>
        <p:blipFill>
          <a:blip r:embed="rId3"/>
          <a:stretch>
            <a:fillRect/>
          </a:stretch>
        </p:blipFill>
        <p:spPr>
          <a:xfrm>
            <a:off x="7310285" y="1882965"/>
            <a:ext cx="4809287" cy="2188717"/>
          </a:xfrm>
          <a:prstGeom prst="rect">
            <a:avLst/>
          </a:prstGeom>
          <a:ln w="12700">
            <a:miter lim="400000"/>
          </a:ln>
        </p:spPr>
      </p:pic>
    </p:spTree>
    <p:extLst>
      <p:ext uri="{BB962C8B-B14F-4D97-AF65-F5344CB8AC3E}">
        <p14:creationId xmlns:p14="http://schemas.microsoft.com/office/powerpoint/2010/main" val="26069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Exemplu</a:t>
            </a:r>
            <a:r>
              <a:rPr lang="en-US" dirty="0"/>
              <a:t> de contract WSDL</a:t>
            </a:r>
          </a:p>
        </p:txBody>
      </p:sp>
      <p:pic>
        <p:nvPicPr>
          <p:cNvPr id="10" name="Picture 9">
            <a:extLst>
              <a:ext uri="{FF2B5EF4-FFF2-40B4-BE49-F238E27FC236}">
                <a16:creationId xmlns:a16="http://schemas.microsoft.com/office/drawing/2014/main" id="{E9D4207E-3A4E-2A59-CB6A-EA22DEF873FF}"/>
              </a:ext>
            </a:extLst>
          </p:cNvPr>
          <p:cNvPicPr>
            <a:picLocks noChangeAspect="1"/>
          </p:cNvPicPr>
          <p:nvPr/>
        </p:nvPicPr>
        <p:blipFill>
          <a:blip r:embed="rId3"/>
          <a:stretch>
            <a:fillRect/>
          </a:stretch>
        </p:blipFill>
        <p:spPr>
          <a:xfrm>
            <a:off x="0" y="1254974"/>
            <a:ext cx="3497883" cy="246147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9274AC5-F22C-B585-F637-742FCA412F6B}"/>
              </a:ext>
            </a:extLst>
          </p:cNvPr>
          <p:cNvPicPr>
            <a:picLocks noChangeAspect="1"/>
          </p:cNvPicPr>
          <p:nvPr/>
        </p:nvPicPr>
        <p:blipFill>
          <a:blip r:embed="rId4"/>
          <a:stretch>
            <a:fillRect/>
          </a:stretch>
        </p:blipFill>
        <p:spPr>
          <a:xfrm>
            <a:off x="2994920" y="2263666"/>
            <a:ext cx="3581710" cy="447332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8600D27-BDB6-A904-554B-1BA01E13B48C}"/>
              </a:ext>
            </a:extLst>
          </p:cNvPr>
          <p:cNvPicPr>
            <a:picLocks noChangeAspect="1"/>
          </p:cNvPicPr>
          <p:nvPr/>
        </p:nvPicPr>
        <p:blipFill>
          <a:blip r:embed="rId5"/>
          <a:stretch>
            <a:fillRect/>
          </a:stretch>
        </p:blipFill>
        <p:spPr>
          <a:xfrm>
            <a:off x="0" y="3805553"/>
            <a:ext cx="2994920" cy="2964437"/>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8EDE31FC-5360-5FE9-E5E4-2C5700D86038}"/>
              </a:ext>
            </a:extLst>
          </p:cNvPr>
          <p:cNvPicPr>
            <a:picLocks noChangeAspect="1"/>
          </p:cNvPicPr>
          <p:nvPr/>
        </p:nvPicPr>
        <p:blipFill>
          <a:blip r:embed="rId6"/>
          <a:stretch>
            <a:fillRect/>
          </a:stretch>
        </p:blipFill>
        <p:spPr>
          <a:xfrm>
            <a:off x="5989840" y="2485710"/>
            <a:ext cx="2819644" cy="411515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F19A040B-8A67-954D-5808-3FC8B3280501}"/>
              </a:ext>
            </a:extLst>
          </p:cNvPr>
          <p:cNvPicPr>
            <a:picLocks noChangeAspect="1"/>
          </p:cNvPicPr>
          <p:nvPr/>
        </p:nvPicPr>
        <p:blipFill>
          <a:blip r:embed="rId7"/>
          <a:stretch>
            <a:fillRect/>
          </a:stretch>
        </p:blipFill>
        <p:spPr>
          <a:xfrm>
            <a:off x="8809484" y="2959367"/>
            <a:ext cx="3200677" cy="3406435"/>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D4A9900-5167-6F1E-8511-DE076EB63E71}"/>
              </a:ext>
            </a:extLst>
          </p:cNvPr>
          <p:cNvSpPr txBox="1"/>
          <p:nvPr/>
        </p:nvSpPr>
        <p:spPr>
          <a:xfrm>
            <a:off x="7092328" y="1913023"/>
            <a:ext cx="4917833" cy="46166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http://infovalutar.ro/curs.asmx?wsdl</a:t>
            </a:r>
          </a:p>
        </p:txBody>
      </p:sp>
    </p:spTree>
    <p:extLst>
      <p:ext uri="{BB962C8B-B14F-4D97-AF65-F5344CB8AC3E}">
        <p14:creationId xmlns:p14="http://schemas.microsoft.com/office/powerpoint/2010/main" val="410128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dirty="0"/>
              <a:t>Exemplu de contract WSDL</a:t>
            </a:r>
            <a:endParaRPr lang="en-US" dirty="0"/>
          </a:p>
        </p:txBody>
      </p:sp>
      <p:sp>
        <p:nvSpPr>
          <p:cNvPr id="7" name="TextBox 6">
            <a:extLst>
              <a:ext uri="{FF2B5EF4-FFF2-40B4-BE49-F238E27FC236}">
                <a16:creationId xmlns:a16="http://schemas.microsoft.com/office/drawing/2014/main" id="{EAC3F438-4B85-C518-C88A-AC6D4DCB2A0A}"/>
              </a:ext>
            </a:extLst>
          </p:cNvPr>
          <p:cNvSpPr txBox="1"/>
          <p:nvPr/>
        </p:nvSpPr>
        <p:spPr>
          <a:xfrm>
            <a:off x="77515" y="1595546"/>
            <a:ext cx="4781145" cy="46166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defRPr sz="2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http://infovalutar.ro/curs.asmx?wsdl</a:t>
            </a:r>
          </a:p>
        </p:txBody>
      </p:sp>
      <p:pic>
        <p:nvPicPr>
          <p:cNvPr id="8" name="Picture 7">
            <a:extLst>
              <a:ext uri="{FF2B5EF4-FFF2-40B4-BE49-F238E27FC236}">
                <a16:creationId xmlns:a16="http://schemas.microsoft.com/office/drawing/2014/main" id="{82C304ED-114D-078C-C402-55A0A141D2A8}"/>
              </a:ext>
            </a:extLst>
          </p:cNvPr>
          <p:cNvPicPr>
            <a:picLocks noChangeAspect="1"/>
          </p:cNvPicPr>
          <p:nvPr/>
        </p:nvPicPr>
        <p:blipFill>
          <a:blip r:embed="rId3"/>
          <a:stretch>
            <a:fillRect/>
          </a:stretch>
        </p:blipFill>
        <p:spPr>
          <a:xfrm>
            <a:off x="77515" y="2194504"/>
            <a:ext cx="7191058" cy="446180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CCC86FC-3287-F4D3-684E-2890C5D05FA0}"/>
              </a:ext>
            </a:extLst>
          </p:cNvPr>
          <p:cNvPicPr>
            <a:picLocks noChangeAspect="1"/>
          </p:cNvPicPr>
          <p:nvPr/>
        </p:nvPicPr>
        <p:blipFill>
          <a:blip r:embed="rId4"/>
          <a:stretch>
            <a:fillRect/>
          </a:stretch>
        </p:blipFill>
        <p:spPr>
          <a:xfrm>
            <a:off x="6178062" y="3321996"/>
            <a:ext cx="5829419" cy="1525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016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Moduri</a:t>
            </a:r>
            <a:r>
              <a:rPr lang="en-US" dirty="0"/>
              <a:t> de </a:t>
            </a:r>
            <a:r>
              <a:rPr lang="en-US" dirty="0" err="1"/>
              <a:t>apel</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12068"/>
            <a:ext cx="11819684" cy="5052154"/>
          </a:xfrm>
        </p:spPr>
        <p:txBody>
          <a:bodyPr>
            <a:noAutofit/>
          </a:bodyPr>
          <a:lstStyle/>
          <a:p>
            <a:r>
              <a:rPr lang="en-US" altLang="en-US" dirty="0" err="1"/>
              <a:t>Elementul</a:t>
            </a:r>
            <a:r>
              <a:rPr lang="en-US" altLang="en-US" dirty="0"/>
              <a:t> </a:t>
            </a:r>
            <a:r>
              <a:rPr lang="en-US" altLang="en-US" i="1" dirty="0"/>
              <a:t>operation</a:t>
            </a:r>
            <a:r>
              <a:rPr lang="en-US" altLang="en-US" dirty="0"/>
              <a:t> din </a:t>
            </a:r>
            <a:r>
              <a:rPr lang="en-US" altLang="en-US" i="1" dirty="0" err="1"/>
              <a:t>portType</a:t>
            </a:r>
            <a:r>
              <a:rPr lang="en-US" altLang="en-US" dirty="0"/>
              <a:t> poate </a:t>
            </a:r>
            <a:r>
              <a:rPr lang="en-US" altLang="en-US" dirty="0" err="1"/>
              <a:t>avea</a:t>
            </a:r>
            <a:r>
              <a:rPr lang="en-US" altLang="en-US" dirty="0"/>
              <a:t> </a:t>
            </a:r>
            <a:r>
              <a:rPr lang="en-US" altLang="en-US" i="1" dirty="0"/>
              <a:t>input</a:t>
            </a:r>
            <a:r>
              <a:rPr lang="en-US" altLang="en-US" dirty="0"/>
              <a:t> </a:t>
            </a:r>
            <a:r>
              <a:rPr lang="en-US" altLang="en-US" dirty="0" err="1"/>
              <a:t>și</a:t>
            </a:r>
            <a:r>
              <a:rPr lang="en-US" altLang="en-US" dirty="0"/>
              <a:t> / </a:t>
            </a:r>
            <a:r>
              <a:rPr lang="en-US" altLang="en-US" dirty="0" err="1"/>
              <a:t>sau</a:t>
            </a:r>
            <a:r>
              <a:rPr lang="en-US" altLang="en-US" dirty="0"/>
              <a:t> </a:t>
            </a:r>
            <a:r>
              <a:rPr lang="en-US" altLang="en-US" i="1" dirty="0"/>
              <a:t>output</a:t>
            </a:r>
            <a:r>
              <a:rPr lang="en-US" altLang="en-US" dirty="0"/>
              <a:t> conform </a:t>
            </a:r>
            <a:r>
              <a:rPr lang="en-US" altLang="en-US" dirty="0" err="1"/>
              <a:t>modului</a:t>
            </a:r>
            <a:r>
              <a:rPr lang="en-US" altLang="en-US" dirty="0"/>
              <a:t> de </a:t>
            </a:r>
            <a:r>
              <a:rPr lang="en-US" altLang="en-US" dirty="0" err="1"/>
              <a:t>apel</a:t>
            </a:r>
            <a:r>
              <a:rPr lang="en-US" altLang="en-US" dirty="0"/>
              <a:t>.</a:t>
            </a:r>
          </a:p>
          <a:p>
            <a:r>
              <a:rPr lang="en-US" altLang="en-US" dirty="0"/>
              <a:t>WSDL </a:t>
            </a:r>
            <a:r>
              <a:rPr lang="en-US" altLang="en-US" dirty="0" err="1"/>
              <a:t>oferă</a:t>
            </a:r>
            <a:r>
              <a:rPr lang="en-US" altLang="en-US" dirty="0"/>
              <a:t> </a:t>
            </a:r>
            <a:r>
              <a:rPr lang="en-US" altLang="en-US" dirty="0" err="1"/>
              <a:t>patru</a:t>
            </a:r>
            <a:r>
              <a:rPr lang="en-US" altLang="en-US" dirty="0"/>
              <a:t> </a:t>
            </a:r>
            <a:r>
              <a:rPr lang="en-US" altLang="en-US" dirty="0" err="1"/>
              <a:t>moduri</a:t>
            </a:r>
            <a:r>
              <a:rPr lang="en-US" altLang="en-US" dirty="0"/>
              <a:t> de </a:t>
            </a:r>
            <a:r>
              <a:rPr lang="en-US" altLang="en-US" dirty="0" err="1"/>
              <a:t>apel</a:t>
            </a:r>
            <a:r>
              <a:rPr lang="en-US" altLang="en-US" dirty="0"/>
              <a:t>:</a:t>
            </a:r>
          </a:p>
          <a:p>
            <a:pPr lvl="1"/>
            <a:r>
              <a:rPr lang="en-US" altLang="en-US" sz="3400" dirty="0" err="1"/>
              <a:t>Cerere</a:t>
            </a:r>
            <a:r>
              <a:rPr lang="en-US" altLang="en-US" sz="3400" dirty="0"/>
              <a:t> – </a:t>
            </a:r>
            <a:r>
              <a:rPr lang="en-US" altLang="en-US" sz="3400" dirty="0" err="1"/>
              <a:t>răspuns</a:t>
            </a:r>
            <a:r>
              <a:rPr lang="en-US" altLang="en-US" sz="3400" dirty="0"/>
              <a:t> (</a:t>
            </a:r>
            <a:r>
              <a:rPr lang="en-US" altLang="en-US" sz="3400" i="1" dirty="0"/>
              <a:t>input</a:t>
            </a:r>
            <a:r>
              <a:rPr lang="en-US" altLang="en-US" sz="3400" dirty="0"/>
              <a:t> </a:t>
            </a:r>
            <a:r>
              <a:rPr lang="en-US" altLang="en-US" sz="3400" dirty="0" err="1"/>
              <a:t>și</a:t>
            </a:r>
            <a:r>
              <a:rPr lang="en-US" altLang="en-US" sz="3400" dirty="0"/>
              <a:t> </a:t>
            </a:r>
            <a:r>
              <a:rPr lang="en-US" altLang="en-US" sz="3400" i="1" dirty="0"/>
              <a:t>output</a:t>
            </a:r>
            <a:r>
              <a:rPr lang="en-US" altLang="en-US" sz="3400" dirty="0"/>
              <a:t>);</a:t>
            </a:r>
          </a:p>
          <a:p>
            <a:pPr lvl="1"/>
            <a:r>
              <a:rPr lang="en-US" altLang="en-US" sz="3400" dirty="0" err="1"/>
              <a:t>Unidirecțional</a:t>
            </a:r>
            <a:r>
              <a:rPr lang="en-US" altLang="en-US" sz="3400" dirty="0"/>
              <a:t> (</a:t>
            </a:r>
            <a:r>
              <a:rPr lang="en-US" altLang="en-US" sz="3400" dirty="0" err="1"/>
              <a:t>doar</a:t>
            </a:r>
            <a:r>
              <a:rPr lang="en-US" altLang="en-US" sz="3400" dirty="0"/>
              <a:t> </a:t>
            </a:r>
            <a:r>
              <a:rPr lang="en-US" altLang="en-US" sz="3400" i="1" dirty="0"/>
              <a:t>input</a:t>
            </a:r>
            <a:r>
              <a:rPr lang="en-US" altLang="en-US" sz="3400" dirty="0"/>
              <a:t>);</a:t>
            </a:r>
          </a:p>
          <a:p>
            <a:pPr lvl="1"/>
            <a:r>
              <a:rPr lang="en-US" altLang="en-US" sz="3400" dirty="0" err="1"/>
              <a:t>Solicitare</a:t>
            </a:r>
            <a:r>
              <a:rPr lang="en-US" altLang="en-US" sz="3400" dirty="0"/>
              <a:t> </a:t>
            </a:r>
            <a:r>
              <a:rPr lang="en-US" altLang="en-US" sz="3400" dirty="0" err="1"/>
              <a:t>răspuns</a:t>
            </a:r>
            <a:r>
              <a:rPr lang="en-US" altLang="en-US" sz="3400" dirty="0"/>
              <a:t> (</a:t>
            </a:r>
            <a:r>
              <a:rPr lang="en-US" altLang="en-US" sz="3400" i="1" dirty="0"/>
              <a:t>input</a:t>
            </a:r>
            <a:r>
              <a:rPr lang="en-US" altLang="en-US" sz="3400" dirty="0"/>
              <a:t> </a:t>
            </a:r>
            <a:r>
              <a:rPr lang="en-US" altLang="en-US" sz="3400" dirty="0" err="1"/>
              <a:t>și</a:t>
            </a:r>
            <a:r>
              <a:rPr lang="en-US" altLang="en-US" sz="3400" dirty="0"/>
              <a:t> </a:t>
            </a:r>
            <a:r>
              <a:rPr lang="en-US" altLang="en-US" sz="3400" i="1" dirty="0"/>
              <a:t>output</a:t>
            </a:r>
            <a:r>
              <a:rPr lang="en-US" altLang="en-US" sz="3400" dirty="0"/>
              <a:t>);</a:t>
            </a:r>
          </a:p>
          <a:p>
            <a:pPr lvl="1"/>
            <a:r>
              <a:rPr lang="en-US" altLang="en-US" sz="3400" dirty="0" err="1"/>
              <a:t>Notificare</a:t>
            </a:r>
            <a:r>
              <a:rPr lang="en-US" altLang="en-US" sz="3400" dirty="0"/>
              <a:t> (</a:t>
            </a:r>
            <a:r>
              <a:rPr lang="en-US" altLang="en-US" sz="3400" dirty="0" err="1"/>
              <a:t>doar</a:t>
            </a:r>
            <a:r>
              <a:rPr lang="en-US" altLang="en-US" sz="3400" dirty="0"/>
              <a:t> </a:t>
            </a:r>
            <a:r>
              <a:rPr lang="en-US" altLang="en-US" sz="3400" i="1" dirty="0"/>
              <a:t>output</a:t>
            </a:r>
            <a:r>
              <a:rPr lang="en-US" altLang="en-US" sz="3400" dirty="0"/>
              <a:t>).</a:t>
            </a:r>
          </a:p>
          <a:p>
            <a:r>
              <a:rPr lang="en-US" altLang="en-US" dirty="0" err="1"/>
              <a:t>Apelurile</a:t>
            </a:r>
            <a:r>
              <a:rPr lang="en-US" altLang="en-US" dirty="0"/>
              <a:t> de tip </a:t>
            </a:r>
            <a:r>
              <a:rPr lang="en-US" altLang="en-US" dirty="0" err="1"/>
              <a:t>cerere-răspuns</a:t>
            </a:r>
            <a:r>
              <a:rPr lang="en-US" altLang="en-US" dirty="0"/>
              <a:t> </a:t>
            </a:r>
            <a:r>
              <a:rPr lang="en-US" altLang="en-US" dirty="0" err="1"/>
              <a:t>și</a:t>
            </a:r>
            <a:r>
              <a:rPr lang="en-US" altLang="en-US" dirty="0"/>
              <a:t> </a:t>
            </a:r>
            <a:r>
              <a:rPr lang="en-US" altLang="en-US" dirty="0" err="1"/>
              <a:t>cele</a:t>
            </a:r>
            <a:r>
              <a:rPr lang="en-US" altLang="en-US" dirty="0"/>
              <a:t> </a:t>
            </a:r>
            <a:r>
              <a:rPr lang="en-US" altLang="en-US" dirty="0" err="1"/>
              <a:t>unidirecționale</a:t>
            </a:r>
            <a:r>
              <a:rPr lang="en-US" altLang="en-US" dirty="0"/>
              <a:t> sunt </a:t>
            </a:r>
            <a:r>
              <a:rPr lang="en-US" altLang="en-US" dirty="0" err="1"/>
              <a:t>cele</a:t>
            </a:r>
            <a:r>
              <a:rPr lang="en-US" altLang="en-US" dirty="0"/>
              <a:t> </a:t>
            </a:r>
            <a:r>
              <a:rPr lang="en-US" altLang="en-US" dirty="0" err="1"/>
              <a:t>mai</a:t>
            </a:r>
            <a:r>
              <a:rPr lang="en-US" altLang="en-US" dirty="0"/>
              <a:t> </a:t>
            </a:r>
            <a:r>
              <a:rPr lang="en-US" altLang="en-US" dirty="0" err="1"/>
              <a:t>folosite</a:t>
            </a:r>
            <a:r>
              <a:rPr lang="en-US" altLang="en-US" dirty="0"/>
              <a:t>.</a:t>
            </a:r>
          </a:p>
        </p:txBody>
      </p:sp>
    </p:spTree>
    <p:extLst>
      <p:ext uri="{BB962C8B-B14F-4D97-AF65-F5344CB8AC3E}">
        <p14:creationId xmlns:p14="http://schemas.microsoft.com/office/powerpoint/2010/main" val="425530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Moduri</a:t>
            </a:r>
            <a:r>
              <a:rPr lang="en-US" dirty="0"/>
              <a:t> de </a:t>
            </a:r>
            <a:r>
              <a:rPr lang="en-US" dirty="0" err="1"/>
              <a:t>apel</a:t>
            </a:r>
            <a:endParaRPr lang="en-US" dirty="0"/>
          </a:p>
        </p:txBody>
      </p:sp>
      <p:pic>
        <p:nvPicPr>
          <p:cNvPr id="33" name="Image" descr="Image">
            <a:extLst>
              <a:ext uri="{FF2B5EF4-FFF2-40B4-BE49-F238E27FC236}">
                <a16:creationId xmlns:a16="http://schemas.microsoft.com/office/drawing/2014/main" id="{F717476C-15CB-B2DF-5869-710A7CEB0221}"/>
              </a:ext>
            </a:extLst>
          </p:cNvPr>
          <p:cNvPicPr>
            <a:picLocks noChangeAspect="1"/>
          </p:cNvPicPr>
          <p:nvPr/>
        </p:nvPicPr>
        <p:blipFill>
          <a:blip r:embed="rId3"/>
          <a:stretch>
            <a:fillRect/>
          </a:stretch>
        </p:blipFill>
        <p:spPr>
          <a:xfrm>
            <a:off x="3944846" y="2082300"/>
            <a:ext cx="695873" cy="695873"/>
          </a:xfrm>
          <a:prstGeom prst="rect">
            <a:avLst/>
          </a:prstGeom>
          <a:ln w="12700">
            <a:miter lim="400000"/>
          </a:ln>
        </p:spPr>
      </p:pic>
      <p:pic>
        <p:nvPicPr>
          <p:cNvPr id="34" name="Image" descr="Image">
            <a:extLst>
              <a:ext uri="{FF2B5EF4-FFF2-40B4-BE49-F238E27FC236}">
                <a16:creationId xmlns:a16="http://schemas.microsoft.com/office/drawing/2014/main" id="{FA412630-6563-7D8A-DB30-A304BDB461CF}"/>
              </a:ext>
            </a:extLst>
          </p:cNvPr>
          <p:cNvPicPr>
            <a:picLocks noChangeAspect="1"/>
          </p:cNvPicPr>
          <p:nvPr/>
        </p:nvPicPr>
        <p:blipFill>
          <a:blip r:embed="rId3"/>
          <a:stretch>
            <a:fillRect/>
          </a:stretch>
        </p:blipFill>
        <p:spPr>
          <a:xfrm>
            <a:off x="7751720" y="2074869"/>
            <a:ext cx="695874" cy="695874"/>
          </a:xfrm>
          <a:prstGeom prst="rect">
            <a:avLst/>
          </a:prstGeom>
          <a:ln w="12700">
            <a:miter lim="400000"/>
          </a:ln>
        </p:spPr>
      </p:pic>
      <p:sp>
        <p:nvSpPr>
          <p:cNvPr id="35" name="Rectangle">
            <a:extLst>
              <a:ext uri="{FF2B5EF4-FFF2-40B4-BE49-F238E27FC236}">
                <a16:creationId xmlns:a16="http://schemas.microsoft.com/office/drawing/2014/main" id="{187A9C77-560B-F923-2DF3-BEFA31CADE50}"/>
              </a:ext>
            </a:extLst>
          </p:cNvPr>
          <p:cNvSpPr/>
          <p:nvPr/>
        </p:nvSpPr>
        <p:spPr>
          <a:xfrm>
            <a:off x="3923228" y="1836658"/>
            <a:ext cx="4570529" cy="925992"/>
          </a:xfrm>
          <a:prstGeom prst="rect">
            <a:avLst/>
          </a:prstGeom>
          <a:ln w="25400">
            <a:solidFill>
              <a:schemeClr val="accent1">
                <a:lumOff val="-13575"/>
              </a:schemeClr>
            </a:solidFill>
            <a:prstDash val="sysDash"/>
            <a:miter lim="400000"/>
          </a:ln>
        </p:spPr>
        <p:txBody>
          <a:bodyPr lIns="50800" tIns="50800" rIns="50800" bIns="50800" anchor="ctr"/>
          <a:lstStyle/>
          <a:p>
            <a:pPr defTabSz="825500">
              <a:defRPr sz="3200" b="0">
                <a:latin typeface="Helvetica Neue Medium"/>
                <a:ea typeface="Helvetica Neue Medium"/>
                <a:cs typeface="Helvetica Neue Medium"/>
                <a:sym typeface="Helvetica Neue Medium"/>
              </a:defRPr>
            </a:pPr>
            <a:endParaRPr/>
          </a:p>
        </p:txBody>
      </p:sp>
      <p:pic>
        <p:nvPicPr>
          <p:cNvPr id="37" name="Screenshot 2020-10-23 at 23.50.26.png" descr="Screenshot 2020-10-23 at 23.50.26.png">
            <a:extLst>
              <a:ext uri="{FF2B5EF4-FFF2-40B4-BE49-F238E27FC236}">
                <a16:creationId xmlns:a16="http://schemas.microsoft.com/office/drawing/2014/main" id="{BA08B894-848C-5B0B-10BA-FDD73BB8A34D}"/>
              </a:ext>
            </a:extLst>
          </p:cNvPr>
          <p:cNvPicPr>
            <a:picLocks noChangeAspect="1"/>
          </p:cNvPicPr>
          <p:nvPr/>
        </p:nvPicPr>
        <p:blipFill>
          <a:blip r:embed="rId4"/>
          <a:stretch>
            <a:fillRect/>
          </a:stretch>
        </p:blipFill>
        <p:spPr>
          <a:xfrm>
            <a:off x="4645284" y="2377122"/>
            <a:ext cx="3120162" cy="340295"/>
          </a:xfrm>
          <a:prstGeom prst="rect">
            <a:avLst/>
          </a:prstGeom>
          <a:ln w="12700">
            <a:miter lim="400000"/>
          </a:ln>
        </p:spPr>
      </p:pic>
      <p:pic>
        <p:nvPicPr>
          <p:cNvPr id="38" name="Screenshot 2020-10-23 at 23.50.16.png" descr="Screenshot 2020-10-23 at 23.50.16.png">
            <a:extLst>
              <a:ext uri="{FF2B5EF4-FFF2-40B4-BE49-F238E27FC236}">
                <a16:creationId xmlns:a16="http://schemas.microsoft.com/office/drawing/2014/main" id="{65CACAF4-D250-03D3-3F4F-1255A34F0722}"/>
              </a:ext>
            </a:extLst>
          </p:cNvPr>
          <p:cNvPicPr>
            <a:picLocks noChangeAspect="1"/>
          </p:cNvPicPr>
          <p:nvPr/>
        </p:nvPicPr>
        <p:blipFill>
          <a:blip r:embed="rId5"/>
          <a:stretch>
            <a:fillRect/>
          </a:stretch>
        </p:blipFill>
        <p:spPr>
          <a:xfrm>
            <a:off x="4640719" y="2166820"/>
            <a:ext cx="3124727" cy="255986"/>
          </a:xfrm>
          <a:prstGeom prst="rect">
            <a:avLst/>
          </a:prstGeom>
          <a:ln w="12700">
            <a:miter lim="400000"/>
          </a:ln>
        </p:spPr>
      </p:pic>
      <p:sp>
        <p:nvSpPr>
          <p:cNvPr id="36" name="Request-Response">
            <a:extLst>
              <a:ext uri="{FF2B5EF4-FFF2-40B4-BE49-F238E27FC236}">
                <a16:creationId xmlns:a16="http://schemas.microsoft.com/office/drawing/2014/main" id="{8DC9110B-7DC8-5C8B-722E-6F9234CEF6CC}"/>
              </a:ext>
            </a:extLst>
          </p:cNvPr>
          <p:cNvSpPr txBox="1"/>
          <p:nvPr/>
        </p:nvSpPr>
        <p:spPr>
          <a:xfrm>
            <a:off x="5157518" y="1853667"/>
            <a:ext cx="227703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a:solidFill>
                  <a:srgbClr val="000000"/>
                </a:solidFill>
              </a:defRPr>
            </a:lvl1pPr>
          </a:lstStyle>
          <a:p>
            <a:pPr algn="ctr"/>
            <a:r>
              <a:rPr sz="2200" dirty="0"/>
              <a:t>Request-Response</a:t>
            </a:r>
          </a:p>
        </p:txBody>
      </p:sp>
      <p:sp>
        <p:nvSpPr>
          <p:cNvPr id="39" name="Rectangle">
            <a:extLst>
              <a:ext uri="{FF2B5EF4-FFF2-40B4-BE49-F238E27FC236}">
                <a16:creationId xmlns:a16="http://schemas.microsoft.com/office/drawing/2014/main" id="{4B0E6CE0-4666-F31D-98E3-82B2FB6D7F91}"/>
              </a:ext>
            </a:extLst>
          </p:cNvPr>
          <p:cNvSpPr/>
          <p:nvPr/>
        </p:nvSpPr>
        <p:spPr>
          <a:xfrm>
            <a:off x="3917817" y="2927719"/>
            <a:ext cx="4570529" cy="925992"/>
          </a:xfrm>
          <a:prstGeom prst="rect">
            <a:avLst/>
          </a:prstGeom>
          <a:ln w="25400">
            <a:solidFill>
              <a:schemeClr val="accent1">
                <a:lumOff val="-13575"/>
              </a:schemeClr>
            </a:solidFill>
            <a:prstDash val="sysDash"/>
            <a:miter lim="400000"/>
          </a:ln>
        </p:spPr>
        <p:txBody>
          <a:bodyPr lIns="50800" tIns="50800" rIns="50800" bIns="50800" anchor="ctr"/>
          <a:lstStyle/>
          <a:p>
            <a:pPr defTabSz="825500"/>
            <a:endParaRPr sz="3200">
              <a:latin typeface="Helvetica Neue Medium"/>
            </a:endParaRPr>
          </a:p>
        </p:txBody>
      </p:sp>
      <p:pic>
        <p:nvPicPr>
          <p:cNvPr id="40" name="Image" descr="Image">
            <a:extLst>
              <a:ext uri="{FF2B5EF4-FFF2-40B4-BE49-F238E27FC236}">
                <a16:creationId xmlns:a16="http://schemas.microsoft.com/office/drawing/2014/main" id="{56987D8A-1684-4E5B-D179-90C57ECC89B5}"/>
              </a:ext>
            </a:extLst>
          </p:cNvPr>
          <p:cNvPicPr>
            <a:picLocks noChangeAspect="1"/>
          </p:cNvPicPr>
          <p:nvPr/>
        </p:nvPicPr>
        <p:blipFill>
          <a:blip r:embed="rId3"/>
          <a:stretch>
            <a:fillRect/>
          </a:stretch>
        </p:blipFill>
        <p:spPr>
          <a:xfrm>
            <a:off x="3957886" y="3073592"/>
            <a:ext cx="695873" cy="695873"/>
          </a:xfrm>
          <a:prstGeom prst="rect">
            <a:avLst/>
          </a:prstGeom>
          <a:ln w="12700">
            <a:miter lim="400000"/>
          </a:ln>
        </p:spPr>
      </p:pic>
      <p:pic>
        <p:nvPicPr>
          <p:cNvPr id="41" name="Screenshot 2020-10-23 at 23.50.16.png" descr="Screenshot 2020-10-23 at 23.50.16.png">
            <a:extLst>
              <a:ext uri="{FF2B5EF4-FFF2-40B4-BE49-F238E27FC236}">
                <a16:creationId xmlns:a16="http://schemas.microsoft.com/office/drawing/2014/main" id="{B2D3AA60-02F5-161F-A507-3E5F4C73C905}"/>
              </a:ext>
            </a:extLst>
          </p:cNvPr>
          <p:cNvPicPr>
            <a:picLocks noChangeAspect="1"/>
          </p:cNvPicPr>
          <p:nvPr/>
        </p:nvPicPr>
        <p:blipFill>
          <a:blip r:embed="rId5"/>
          <a:stretch>
            <a:fillRect/>
          </a:stretch>
        </p:blipFill>
        <p:spPr>
          <a:xfrm>
            <a:off x="4653759" y="3158112"/>
            <a:ext cx="3124727" cy="255986"/>
          </a:xfrm>
          <a:prstGeom prst="rect">
            <a:avLst/>
          </a:prstGeom>
          <a:ln w="12700">
            <a:miter lim="400000"/>
          </a:ln>
        </p:spPr>
      </p:pic>
      <p:sp>
        <p:nvSpPr>
          <p:cNvPr id="42" name="Request-Response">
            <a:extLst>
              <a:ext uri="{FF2B5EF4-FFF2-40B4-BE49-F238E27FC236}">
                <a16:creationId xmlns:a16="http://schemas.microsoft.com/office/drawing/2014/main" id="{454D9D79-9075-2143-5C08-CC8561896263}"/>
              </a:ext>
            </a:extLst>
          </p:cNvPr>
          <p:cNvSpPr txBox="1"/>
          <p:nvPr/>
        </p:nvSpPr>
        <p:spPr>
          <a:xfrm>
            <a:off x="5170558" y="2844959"/>
            <a:ext cx="227703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a:solidFill>
                  <a:srgbClr val="000000"/>
                </a:solidFill>
              </a:defRPr>
            </a:lvl1pPr>
          </a:lstStyle>
          <a:p>
            <a:pPr algn="ctr"/>
            <a:r>
              <a:rPr lang="en-US" sz="2200" dirty="0"/>
              <a:t>One-Way</a:t>
            </a:r>
            <a:endParaRPr sz="2200" dirty="0"/>
          </a:p>
        </p:txBody>
      </p:sp>
      <p:sp>
        <p:nvSpPr>
          <p:cNvPr id="43" name="Rectangle">
            <a:extLst>
              <a:ext uri="{FF2B5EF4-FFF2-40B4-BE49-F238E27FC236}">
                <a16:creationId xmlns:a16="http://schemas.microsoft.com/office/drawing/2014/main" id="{23344F2E-6642-01EC-A947-7EE0EE825F70}"/>
              </a:ext>
            </a:extLst>
          </p:cNvPr>
          <p:cNvSpPr/>
          <p:nvPr/>
        </p:nvSpPr>
        <p:spPr>
          <a:xfrm>
            <a:off x="3917816" y="4018779"/>
            <a:ext cx="4570529" cy="1594075"/>
          </a:xfrm>
          <a:prstGeom prst="rect">
            <a:avLst/>
          </a:prstGeom>
          <a:ln w="25400">
            <a:solidFill>
              <a:schemeClr val="accent1">
                <a:lumOff val="-13575"/>
              </a:schemeClr>
            </a:solidFill>
            <a:prstDash val="sysDash"/>
            <a:miter lim="400000"/>
          </a:ln>
        </p:spPr>
        <p:txBody>
          <a:bodyPr lIns="50800" tIns="50800" rIns="50800" bIns="50800" anchor="ctr"/>
          <a:lstStyle/>
          <a:p>
            <a:pPr defTabSz="825500"/>
            <a:endParaRPr sz="3200">
              <a:latin typeface="Helvetica Neue Medium"/>
            </a:endParaRPr>
          </a:p>
        </p:txBody>
      </p:sp>
      <p:pic>
        <p:nvPicPr>
          <p:cNvPr id="44" name="Image" descr="Image">
            <a:extLst>
              <a:ext uri="{FF2B5EF4-FFF2-40B4-BE49-F238E27FC236}">
                <a16:creationId xmlns:a16="http://schemas.microsoft.com/office/drawing/2014/main" id="{5C557691-527C-923A-2105-ADDA6019EF18}"/>
              </a:ext>
            </a:extLst>
          </p:cNvPr>
          <p:cNvPicPr>
            <a:picLocks noChangeAspect="1"/>
          </p:cNvPicPr>
          <p:nvPr/>
        </p:nvPicPr>
        <p:blipFill>
          <a:blip r:embed="rId3"/>
          <a:stretch>
            <a:fillRect/>
          </a:stretch>
        </p:blipFill>
        <p:spPr>
          <a:xfrm>
            <a:off x="3997523" y="4133839"/>
            <a:ext cx="695873" cy="695873"/>
          </a:xfrm>
          <a:prstGeom prst="rect">
            <a:avLst/>
          </a:prstGeom>
          <a:ln w="12700">
            <a:miter lim="400000"/>
          </a:ln>
        </p:spPr>
      </p:pic>
      <p:pic>
        <p:nvPicPr>
          <p:cNvPr id="45" name="Screenshot 2020-10-23 at 23.50.16.png" descr="Screenshot 2020-10-23 at 23.50.16.png">
            <a:extLst>
              <a:ext uri="{FF2B5EF4-FFF2-40B4-BE49-F238E27FC236}">
                <a16:creationId xmlns:a16="http://schemas.microsoft.com/office/drawing/2014/main" id="{6D191CCD-1645-1BC6-C309-25BE675916BF}"/>
              </a:ext>
            </a:extLst>
          </p:cNvPr>
          <p:cNvPicPr>
            <a:picLocks noChangeAspect="1"/>
          </p:cNvPicPr>
          <p:nvPr/>
        </p:nvPicPr>
        <p:blipFill>
          <a:blip r:embed="rId5"/>
          <a:stretch>
            <a:fillRect/>
          </a:stretch>
        </p:blipFill>
        <p:spPr>
          <a:xfrm>
            <a:off x="4692062" y="4300206"/>
            <a:ext cx="3124727" cy="255986"/>
          </a:xfrm>
          <a:prstGeom prst="rect">
            <a:avLst/>
          </a:prstGeom>
          <a:ln w="12700">
            <a:miter lim="400000"/>
          </a:ln>
        </p:spPr>
      </p:pic>
      <p:sp>
        <p:nvSpPr>
          <p:cNvPr id="46" name="Request-Response">
            <a:extLst>
              <a:ext uri="{FF2B5EF4-FFF2-40B4-BE49-F238E27FC236}">
                <a16:creationId xmlns:a16="http://schemas.microsoft.com/office/drawing/2014/main" id="{8D0E06B5-0908-04F0-6811-CA96F10E1DD9}"/>
              </a:ext>
            </a:extLst>
          </p:cNvPr>
          <p:cNvSpPr txBox="1"/>
          <p:nvPr/>
        </p:nvSpPr>
        <p:spPr>
          <a:xfrm>
            <a:off x="5289902" y="3973096"/>
            <a:ext cx="227703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a:solidFill>
                  <a:srgbClr val="000000"/>
                </a:solidFill>
              </a:defRPr>
            </a:lvl1pPr>
          </a:lstStyle>
          <a:p>
            <a:pPr algn="ctr"/>
            <a:r>
              <a:rPr lang="en-US" sz="2200" dirty="0"/>
              <a:t>Solicit-Response</a:t>
            </a:r>
            <a:endParaRPr sz="2200" dirty="0"/>
          </a:p>
        </p:txBody>
      </p:sp>
      <p:pic>
        <p:nvPicPr>
          <p:cNvPr id="48" name="Screenshot 2020-10-23 at 23.50.26.png" descr="Screenshot 2020-10-23 at 23.50.26.png">
            <a:extLst>
              <a:ext uri="{FF2B5EF4-FFF2-40B4-BE49-F238E27FC236}">
                <a16:creationId xmlns:a16="http://schemas.microsoft.com/office/drawing/2014/main" id="{DF0BB03F-0026-E00E-98E1-C44098242917}"/>
              </a:ext>
            </a:extLst>
          </p:cNvPr>
          <p:cNvPicPr>
            <a:picLocks noChangeAspect="1"/>
          </p:cNvPicPr>
          <p:nvPr/>
        </p:nvPicPr>
        <p:blipFill>
          <a:blip r:embed="rId4"/>
          <a:stretch>
            <a:fillRect/>
          </a:stretch>
        </p:blipFill>
        <p:spPr>
          <a:xfrm>
            <a:off x="4673883" y="4916287"/>
            <a:ext cx="3120162" cy="340295"/>
          </a:xfrm>
          <a:prstGeom prst="rect">
            <a:avLst/>
          </a:prstGeom>
          <a:ln w="12700">
            <a:miter lim="400000"/>
          </a:ln>
        </p:spPr>
      </p:pic>
      <p:pic>
        <p:nvPicPr>
          <p:cNvPr id="49" name="Image" descr="Image">
            <a:extLst>
              <a:ext uri="{FF2B5EF4-FFF2-40B4-BE49-F238E27FC236}">
                <a16:creationId xmlns:a16="http://schemas.microsoft.com/office/drawing/2014/main" id="{292E009F-CD02-FE97-7011-07CE063157D4}"/>
              </a:ext>
            </a:extLst>
          </p:cNvPr>
          <p:cNvPicPr>
            <a:picLocks noChangeAspect="1"/>
          </p:cNvPicPr>
          <p:nvPr/>
        </p:nvPicPr>
        <p:blipFill>
          <a:blip r:embed="rId3"/>
          <a:stretch>
            <a:fillRect/>
          </a:stretch>
        </p:blipFill>
        <p:spPr>
          <a:xfrm>
            <a:off x="7750854" y="4898287"/>
            <a:ext cx="695873" cy="695873"/>
          </a:xfrm>
          <a:prstGeom prst="rect">
            <a:avLst/>
          </a:prstGeom>
          <a:ln w="12700">
            <a:miter lim="400000"/>
          </a:ln>
        </p:spPr>
      </p:pic>
      <p:sp>
        <p:nvSpPr>
          <p:cNvPr id="50" name="Rectangle">
            <a:extLst>
              <a:ext uri="{FF2B5EF4-FFF2-40B4-BE49-F238E27FC236}">
                <a16:creationId xmlns:a16="http://schemas.microsoft.com/office/drawing/2014/main" id="{1A420542-11A2-60E9-9869-CB9DA4B84B58}"/>
              </a:ext>
            </a:extLst>
          </p:cNvPr>
          <p:cNvSpPr/>
          <p:nvPr/>
        </p:nvSpPr>
        <p:spPr>
          <a:xfrm>
            <a:off x="3930857" y="5715890"/>
            <a:ext cx="4570529" cy="925992"/>
          </a:xfrm>
          <a:prstGeom prst="rect">
            <a:avLst/>
          </a:prstGeom>
          <a:ln w="25400">
            <a:solidFill>
              <a:schemeClr val="accent1">
                <a:lumOff val="-13575"/>
              </a:schemeClr>
            </a:solidFill>
            <a:prstDash val="sysDash"/>
            <a:miter lim="400000"/>
          </a:ln>
        </p:spPr>
        <p:txBody>
          <a:bodyPr lIns="50800" tIns="50800" rIns="50800" bIns="50800" anchor="ctr"/>
          <a:lstStyle/>
          <a:p>
            <a:pPr defTabSz="825500">
              <a:defRPr sz="3200" b="0">
                <a:latin typeface="Helvetica Neue Medium"/>
                <a:ea typeface="Helvetica Neue Medium"/>
                <a:cs typeface="Helvetica Neue Medium"/>
                <a:sym typeface="Helvetica Neue Medium"/>
              </a:defRPr>
            </a:pPr>
            <a:endParaRPr/>
          </a:p>
        </p:txBody>
      </p:sp>
      <p:pic>
        <p:nvPicPr>
          <p:cNvPr id="51" name="Image" descr="Image">
            <a:extLst>
              <a:ext uri="{FF2B5EF4-FFF2-40B4-BE49-F238E27FC236}">
                <a16:creationId xmlns:a16="http://schemas.microsoft.com/office/drawing/2014/main" id="{49038E82-37BE-8ED8-5D02-737A1BAE0ED3}"/>
              </a:ext>
            </a:extLst>
          </p:cNvPr>
          <p:cNvPicPr>
            <a:picLocks noChangeAspect="1"/>
          </p:cNvPicPr>
          <p:nvPr/>
        </p:nvPicPr>
        <p:blipFill>
          <a:blip r:embed="rId3"/>
          <a:stretch>
            <a:fillRect/>
          </a:stretch>
        </p:blipFill>
        <p:spPr>
          <a:xfrm>
            <a:off x="7765446" y="5931960"/>
            <a:ext cx="695874" cy="695874"/>
          </a:xfrm>
          <a:prstGeom prst="rect">
            <a:avLst/>
          </a:prstGeom>
          <a:ln w="12700">
            <a:miter lim="400000"/>
          </a:ln>
        </p:spPr>
      </p:pic>
      <p:pic>
        <p:nvPicPr>
          <p:cNvPr id="52" name="Screenshot 2020-10-23 at 23.50.26.png" descr="Screenshot 2020-10-23 at 23.50.26.png">
            <a:extLst>
              <a:ext uri="{FF2B5EF4-FFF2-40B4-BE49-F238E27FC236}">
                <a16:creationId xmlns:a16="http://schemas.microsoft.com/office/drawing/2014/main" id="{E9840633-BB56-45C6-2247-21F3D1DA3095}"/>
              </a:ext>
            </a:extLst>
          </p:cNvPr>
          <p:cNvPicPr>
            <a:picLocks noChangeAspect="1"/>
          </p:cNvPicPr>
          <p:nvPr/>
        </p:nvPicPr>
        <p:blipFill>
          <a:blip r:embed="rId4"/>
          <a:stretch>
            <a:fillRect/>
          </a:stretch>
        </p:blipFill>
        <p:spPr>
          <a:xfrm>
            <a:off x="4659010" y="6234213"/>
            <a:ext cx="3120162" cy="340295"/>
          </a:xfrm>
          <a:prstGeom prst="rect">
            <a:avLst/>
          </a:prstGeom>
          <a:ln w="12700">
            <a:miter lim="400000"/>
          </a:ln>
        </p:spPr>
      </p:pic>
      <p:sp>
        <p:nvSpPr>
          <p:cNvPr id="53" name="Request-Response">
            <a:extLst>
              <a:ext uri="{FF2B5EF4-FFF2-40B4-BE49-F238E27FC236}">
                <a16:creationId xmlns:a16="http://schemas.microsoft.com/office/drawing/2014/main" id="{6D299BB1-0E1C-6F29-C739-59E286FE97A8}"/>
              </a:ext>
            </a:extLst>
          </p:cNvPr>
          <p:cNvSpPr txBox="1"/>
          <p:nvPr/>
        </p:nvSpPr>
        <p:spPr>
          <a:xfrm>
            <a:off x="5171244" y="5710758"/>
            <a:ext cx="227703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a:solidFill>
                  <a:srgbClr val="000000"/>
                </a:solidFill>
              </a:defRPr>
            </a:lvl1pPr>
          </a:lstStyle>
          <a:p>
            <a:pPr algn="ctr"/>
            <a:r>
              <a:rPr lang="en-US" sz="2200" dirty="0"/>
              <a:t>Notification</a:t>
            </a:r>
            <a:endParaRPr sz="2200" dirty="0"/>
          </a:p>
        </p:txBody>
      </p:sp>
      <p:pic>
        <p:nvPicPr>
          <p:cNvPr id="54" name="Screenshot 2020-10-23 at 23.50.16.png" descr="Screenshot 2020-10-23 at 23.50.16.png">
            <a:extLst>
              <a:ext uri="{FF2B5EF4-FFF2-40B4-BE49-F238E27FC236}">
                <a16:creationId xmlns:a16="http://schemas.microsoft.com/office/drawing/2014/main" id="{381A94CF-3D61-E317-86C9-40062AD6BE7E}"/>
              </a:ext>
            </a:extLst>
          </p:cNvPr>
          <p:cNvPicPr>
            <a:picLocks noChangeAspect="1"/>
          </p:cNvPicPr>
          <p:nvPr/>
        </p:nvPicPr>
        <p:blipFill>
          <a:blip r:embed="rId5"/>
          <a:stretch>
            <a:fillRect/>
          </a:stretch>
        </p:blipFill>
        <p:spPr>
          <a:xfrm>
            <a:off x="4692062" y="4630312"/>
            <a:ext cx="3124727" cy="255986"/>
          </a:xfrm>
          <a:prstGeom prst="rect">
            <a:avLst/>
          </a:prstGeom>
          <a:ln w="12700">
            <a:miter lim="400000"/>
          </a:ln>
        </p:spPr>
      </p:pic>
      <p:pic>
        <p:nvPicPr>
          <p:cNvPr id="4" name="Picture 3">
            <a:extLst>
              <a:ext uri="{FF2B5EF4-FFF2-40B4-BE49-F238E27FC236}">
                <a16:creationId xmlns:a16="http://schemas.microsoft.com/office/drawing/2014/main" id="{AA88E2C3-5580-81F4-860A-467030257C74}"/>
              </a:ext>
            </a:extLst>
          </p:cNvPr>
          <p:cNvPicPr>
            <a:picLocks noChangeAspect="1"/>
          </p:cNvPicPr>
          <p:nvPr/>
        </p:nvPicPr>
        <p:blipFill>
          <a:blip r:embed="rId6"/>
          <a:stretch>
            <a:fillRect/>
          </a:stretch>
        </p:blipFill>
        <p:spPr>
          <a:xfrm>
            <a:off x="653707" y="2482433"/>
            <a:ext cx="2886075" cy="2981325"/>
          </a:xfrm>
          <a:prstGeom prst="rect">
            <a:avLst/>
          </a:prstGeom>
        </p:spPr>
      </p:pic>
      <p:sp>
        <p:nvSpPr>
          <p:cNvPr id="6" name="Request-Response">
            <a:extLst>
              <a:ext uri="{FF2B5EF4-FFF2-40B4-BE49-F238E27FC236}">
                <a16:creationId xmlns:a16="http://schemas.microsoft.com/office/drawing/2014/main" id="{FA396B61-E02B-1D64-D5FA-B277701C07BE}"/>
              </a:ext>
            </a:extLst>
          </p:cNvPr>
          <p:cNvSpPr txBox="1"/>
          <p:nvPr/>
        </p:nvSpPr>
        <p:spPr>
          <a:xfrm>
            <a:off x="653708" y="5594160"/>
            <a:ext cx="2886074"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a:solidFill>
                  <a:srgbClr val="000000"/>
                </a:solidFill>
              </a:defRPr>
            </a:lvl1pPr>
          </a:lstStyle>
          <a:p>
            <a:pPr algn="ctr"/>
            <a:r>
              <a:rPr lang="en-US" sz="2800" dirty="0"/>
              <a:t>Client</a:t>
            </a:r>
            <a:endParaRPr sz="2800" dirty="0"/>
          </a:p>
        </p:txBody>
      </p:sp>
      <p:pic>
        <p:nvPicPr>
          <p:cNvPr id="8" name="Picture 7">
            <a:extLst>
              <a:ext uri="{FF2B5EF4-FFF2-40B4-BE49-F238E27FC236}">
                <a16:creationId xmlns:a16="http://schemas.microsoft.com/office/drawing/2014/main" id="{D8D7EB9A-4C82-CC9C-1629-A80663C0D474}"/>
              </a:ext>
            </a:extLst>
          </p:cNvPr>
          <p:cNvPicPr>
            <a:picLocks noChangeAspect="1"/>
          </p:cNvPicPr>
          <p:nvPr/>
        </p:nvPicPr>
        <p:blipFill>
          <a:blip r:embed="rId7"/>
          <a:stretch>
            <a:fillRect/>
          </a:stretch>
        </p:blipFill>
        <p:spPr>
          <a:xfrm>
            <a:off x="8819677" y="2580504"/>
            <a:ext cx="3028950" cy="2876550"/>
          </a:xfrm>
          <a:prstGeom prst="rect">
            <a:avLst/>
          </a:prstGeom>
        </p:spPr>
      </p:pic>
      <p:sp>
        <p:nvSpPr>
          <p:cNvPr id="9" name="Request-Response">
            <a:extLst>
              <a:ext uri="{FF2B5EF4-FFF2-40B4-BE49-F238E27FC236}">
                <a16:creationId xmlns:a16="http://schemas.microsoft.com/office/drawing/2014/main" id="{27BFBEBF-9E80-53B3-F5EE-42C561E9E9B1}"/>
              </a:ext>
            </a:extLst>
          </p:cNvPr>
          <p:cNvSpPr txBox="1"/>
          <p:nvPr/>
        </p:nvSpPr>
        <p:spPr>
          <a:xfrm>
            <a:off x="8818556" y="5594159"/>
            <a:ext cx="3030072"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a:solidFill>
                  <a:srgbClr val="000000"/>
                </a:solidFill>
              </a:defRPr>
            </a:lvl1pPr>
          </a:lstStyle>
          <a:p>
            <a:pPr algn="ctr"/>
            <a:r>
              <a:rPr lang="en-US" sz="2800" dirty="0"/>
              <a:t>Server</a:t>
            </a:r>
            <a:endParaRPr sz="2800" dirty="0"/>
          </a:p>
        </p:txBody>
      </p:sp>
    </p:spTree>
    <p:extLst>
      <p:ext uri="{BB962C8B-B14F-4D97-AF65-F5344CB8AC3E}">
        <p14:creationId xmlns:p14="http://schemas.microsoft.com/office/powerpoint/2010/main" val="40813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par>
                          <p:cTn id="41" fill="hold">
                            <p:stCondLst>
                              <p:cond delay="500"/>
                            </p:stCondLst>
                            <p:childTnLst>
                              <p:par>
                                <p:cTn id="42" presetID="2" presetClass="entr" presetSubtype="8"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0-#ppt_w/2"/>
                                          </p:val>
                                        </p:tav>
                                        <p:tav tm="100000">
                                          <p:val>
                                            <p:strVal val="#ppt_x"/>
                                          </p:val>
                                        </p:tav>
                                      </p:tavLst>
                                    </p:anim>
                                    <p:anim calcmode="lin" valueType="num">
                                      <p:cBhvr additive="base">
                                        <p:cTn id="45" dur="500" fill="hold"/>
                                        <p:tgtEl>
                                          <p:spTgt spid="38"/>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p:stCondLst>
                              <p:cond delay="1000"/>
                            </p:stCondLst>
                            <p:childTnLst>
                              <p:par>
                                <p:cTn id="50" presetID="2" presetClass="entr" presetSubtype="2"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1+#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p:cTn id="58" dur="500" fill="hold"/>
                                        <p:tgtEl>
                                          <p:spTgt spid="39"/>
                                        </p:tgtEl>
                                        <p:attrNameLst>
                                          <p:attrName>ppt_w</p:attrName>
                                        </p:attrNameLst>
                                      </p:cBhvr>
                                      <p:tavLst>
                                        <p:tav tm="0">
                                          <p:val>
                                            <p:fltVal val="0"/>
                                          </p:val>
                                        </p:tav>
                                        <p:tav tm="100000">
                                          <p:val>
                                            <p:strVal val="#ppt_w"/>
                                          </p:val>
                                        </p:tav>
                                      </p:tavLst>
                                    </p:anim>
                                    <p:anim calcmode="lin" valueType="num">
                                      <p:cBhvr>
                                        <p:cTn id="59" dur="500" fill="hold"/>
                                        <p:tgtEl>
                                          <p:spTgt spid="39"/>
                                        </p:tgtEl>
                                        <p:attrNameLst>
                                          <p:attrName>ppt_h</p:attrName>
                                        </p:attrNameLst>
                                      </p:cBhvr>
                                      <p:tavLst>
                                        <p:tav tm="0">
                                          <p:val>
                                            <p:fltVal val="0"/>
                                          </p:val>
                                        </p:tav>
                                        <p:tav tm="100000">
                                          <p:val>
                                            <p:strVal val="#ppt_h"/>
                                          </p:val>
                                        </p:tav>
                                      </p:tavLst>
                                    </p:anim>
                                    <p:animEffect transition="in" filter="fade">
                                      <p:cBhvr>
                                        <p:cTn id="60" dur="500"/>
                                        <p:tgtEl>
                                          <p:spTgt spid="39"/>
                                        </p:tgtEl>
                                      </p:cBhvr>
                                    </p:animEffec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par>
                          <p:cTn id="67" fill="hold">
                            <p:stCondLst>
                              <p:cond delay="500"/>
                            </p:stCondLst>
                            <p:childTnLst>
                              <p:par>
                                <p:cTn id="68" presetID="2" presetClass="entr" presetSubtype="8" fill="hold" nodeType="after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additive="base">
                                        <p:cTn id="70" dur="500" fill="hold"/>
                                        <p:tgtEl>
                                          <p:spTgt spid="41"/>
                                        </p:tgtEl>
                                        <p:attrNameLst>
                                          <p:attrName>ppt_x</p:attrName>
                                        </p:attrNameLst>
                                      </p:cBhvr>
                                      <p:tavLst>
                                        <p:tav tm="0">
                                          <p:val>
                                            <p:strVal val="0-#ppt_w/2"/>
                                          </p:val>
                                        </p:tav>
                                        <p:tav tm="100000">
                                          <p:val>
                                            <p:strVal val="#ppt_x"/>
                                          </p:val>
                                        </p:tav>
                                      </p:tavLst>
                                    </p:anim>
                                    <p:anim calcmode="lin" valueType="num">
                                      <p:cBhvr additive="base">
                                        <p:cTn id="71"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43"/>
                                        </p:tgtEl>
                                        <p:attrNameLst>
                                          <p:attrName>style.visibility</p:attrName>
                                        </p:attrNameLst>
                                      </p:cBhvr>
                                      <p:to>
                                        <p:strVal val="visible"/>
                                      </p:to>
                                    </p:set>
                                    <p:anim calcmode="lin" valueType="num">
                                      <p:cBhvr>
                                        <p:cTn id="76" dur="500" fill="hold"/>
                                        <p:tgtEl>
                                          <p:spTgt spid="43"/>
                                        </p:tgtEl>
                                        <p:attrNameLst>
                                          <p:attrName>ppt_w</p:attrName>
                                        </p:attrNameLst>
                                      </p:cBhvr>
                                      <p:tavLst>
                                        <p:tav tm="0">
                                          <p:val>
                                            <p:fltVal val="0"/>
                                          </p:val>
                                        </p:tav>
                                        <p:tav tm="100000">
                                          <p:val>
                                            <p:strVal val="#ppt_w"/>
                                          </p:val>
                                        </p:tav>
                                      </p:tavLst>
                                    </p:anim>
                                    <p:anim calcmode="lin" valueType="num">
                                      <p:cBhvr>
                                        <p:cTn id="77" dur="500" fill="hold"/>
                                        <p:tgtEl>
                                          <p:spTgt spid="43"/>
                                        </p:tgtEl>
                                        <p:attrNameLst>
                                          <p:attrName>ppt_h</p:attrName>
                                        </p:attrNameLst>
                                      </p:cBhvr>
                                      <p:tavLst>
                                        <p:tav tm="0">
                                          <p:val>
                                            <p:fltVal val="0"/>
                                          </p:val>
                                        </p:tav>
                                        <p:tav tm="100000">
                                          <p:val>
                                            <p:strVal val="#ppt_h"/>
                                          </p:val>
                                        </p:tav>
                                      </p:tavLst>
                                    </p:anim>
                                    <p:animEffect transition="in" filter="fade">
                                      <p:cBhvr>
                                        <p:cTn id="78" dur="500"/>
                                        <p:tgtEl>
                                          <p:spTgt spid="43"/>
                                        </p:tgtEl>
                                      </p:cBhvr>
                                    </p:animEffec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0"/>
                                          </p:stCondLst>
                                        </p:cTn>
                                        <p:tgtEl>
                                          <p:spTgt spid="46"/>
                                        </p:tgtEl>
                                        <p:attrNameLst>
                                          <p:attrName>style.visibility</p:attrName>
                                        </p:attrNameLst>
                                      </p:cBhvr>
                                      <p:to>
                                        <p:strVal val="visible"/>
                                      </p:to>
                                    </p:set>
                                  </p:childTnLst>
                                </p:cTn>
                              </p:par>
                            </p:childTnLst>
                          </p:cTn>
                        </p:par>
                        <p:par>
                          <p:cTn id="82" fill="hold">
                            <p:stCondLst>
                              <p:cond delay="500"/>
                            </p:stCondLst>
                            <p:childTnLst>
                              <p:par>
                                <p:cTn id="83" presetID="1" presetClass="entr" presetSubtype="0" fill="hold" nodeType="after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par>
                          <p:cTn id="85" fill="hold">
                            <p:stCondLst>
                              <p:cond delay="500"/>
                            </p:stCondLst>
                            <p:childTnLst>
                              <p:par>
                                <p:cTn id="86" presetID="2" presetClass="entr" presetSubtype="8" fill="hold" nodeType="after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additive="base">
                                        <p:cTn id="88" dur="500" fill="hold"/>
                                        <p:tgtEl>
                                          <p:spTgt spid="45"/>
                                        </p:tgtEl>
                                        <p:attrNameLst>
                                          <p:attrName>ppt_x</p:attrName>
                                        </p:attrNameLst>
                                      </p:cBhvr>
                                      <p:tavLst>
                                        <p:tav tm="0">
                                          <p:val>
                                            <p:strVal val="0-#ppt_w/2"/>
                                          </p:val>
                                        </p:tav>
                                        <p:tav tm="100000">
                                          <p:val>
                                            <p:strVal val="#ppt_x"/>
                                          </p:val>
                                        </p:tav>
                                      </p:tavLst>
                                    </p:anim>
                                    <p:anim calcmode="lin" valueType="num">
                                      <p:cBhvr additive="base">
                                        <p:cTn id="89" dur="500" fill="hold"/>
                                        <p:tgtEl>
                                          <p:spTgt spid="45"/>
                                        </p:tgtEl>
                                        <p:attrNameLst>
                                          <p:attrName>ppt_y</p:attrName>
                                        </p:attrNameLst>
                                      </p:cBhvr>
                                      <p:tavLst>
                                        <p:tav tm="0">
                                          <p:val>
                                            <p:strVal val="#ppt_y"/>
                                          </p:val>
                                        </p:tav>
                                        <p:tav tm="100000">
                                          <p:val>
                                            <p:strVal val="#ppt_y"/>
                                          </p:val>
                                        </p:tav>
                                      </p:tavLst>
                                    </p:anim>
                                  </p:childTnLst>
                                </p:cTn>
                              </p:par>
                            </p:childTnLst>
                          </p:cTn>
                        </p:par>
                        <p:par>
                          <p:cTn id="90" fill="hold">
                            <p:stCondLst>
                              <p:cond delay="1000"/>
                            </p:stCondLst>
                            <p:childTnLst>
                              <p:par>
                                <p:cTn id="91" presetID="2" presetClass="entr" presetSubtype="8" fill="hold" nodeType="afterEffect">
                                  <p:stCondLst>
                                    <p:cond delay="0"/>
                                  </p:stCondLst>
                                  <p:childTnLst>
                                    <p:set>
                                      <p:cBhvr>
                                        <p:cTn id="92" dur="1" fill="hold">
                                          <p:stCondLst>
                                            <p:cond delay="0"/>
                                          </p:stCondLst>
                                        </p:cTn>
                                        <p:tgtEl>
                                          <p:spTgt spid="54"/>
                                        </p:tgtEl>
                                        <p:attrNameLst>
                                          <p:attrName>style.visibility</p:attrName>
                                        </p:attrNameLst>
                                      </p:cBhvr>
                                      <p:to>
                                        <p:strVal val="visible"/>
                                      </p:to>
                                    </p:set>
                                    <p:anim calcmode="lin" valueType="num">
                                      <p:cBhvr additive="base">
                                        <p:cTn id="93" dur="500" fill="hold"/>
                                        <p:tgtEl>
                                          <p:spTgt spid="54"/>
                                        </p:tgtEl>
                                        <p:attrNameLst>
                                          <p:attrName>ppt_x</p:attrName>
                                        </p:attrNameLst>
                                      </p:cBhvr>
                                      <p:tavLst>
                                        <p:tav tm="0">
                                          <p:val>
                                            <p:strVal val="0-#ppt_w/2"/>
                                          </p:val>
                                        </p:tav>
                                        <p:tav tm="100000">
                                          <p:val>
                                            <p:strVal val="#ppt_x"/>
                                          </p:val>
                                        </p:tav>
                                      </p:tavLst>
                                    </p:anim>
                                    <p:anim calcmode="lin" valueType="num">
                                      <p:cBhvr additive="base">
                                        <p:cTn id="94" dur="500" fill="hold"/>
                                        <p:tgtEl>
                                          <p:spTgt spid="54"/>
                                        </p:tgtEl>
                                        <p:attrNameLst>
                                          <p:attrName>ppt_y</p:attrName>
                                        </p:attrNameLst>
                                      </p:cBhvr>
                                      <p:tavLst>
                                        <p:tav tm="0">
                                          <p:val>
                                            <p:strVal val="#ppt_y"/>
                                          </p:val>
                                        </p:tav>
                                        <p:tav tm="100000">
                                          <p:val>
                                            <p:strVal val="#ppt_y"/>
                                          </p:val>
                                        </p:tav>
                                      </p:tavLst>
                                    </p:anim>
                                  </p:childTnLst>
                                </p:cTn>
                              </p:par>
                            </p:childTnLst>
                          </p:cTn>
                        </p:par>
                        <p:par>
                          <p:cTn id="95" fill="hold">
                            <p:stCondLst>
                              <p:cond delay="1500"/>
                            </p:stCondLst>
                            <p:childTnLst>
                              <p:par>
                                <p:cTn id="96" presetID="1" presetClass="entr" presetSubtype="0" fill="hold" nodeType="afterEffect">
                                  <p:stCondLst>
                                    <p:cond delay="0"/>
                                  </p:stCondLst>
                                  <p:childTnLst>
                                    <p:set>
                                      <p:cBhvr>
                                        <p:cTn id="97" dur="1" fill="hold">
                                          <p:stCondLst>
                                            <p:cond delay="0"/>
                                          </p:stCondLst>
                                        </p:cTn>
                                        <p:tgtEl>
                                          <p:spTgt spid="49"/>
                                        </p:tgtEl>
                                        <p:attrNameLst>
                                          <p:attrName>style.visibility</p:attrName>
                                        </p:attrNameLst>
                                      </p:cBhvr>
                                      <p:to>
                                        <p:strVal val="visible"/>
                                      </p:to>
                                    </p:set>
                                  </p:childTnLst>
                                </p:cTn>
                              </p:par>
                            </p:childTnLst>
                          </p:cTn>
                        </p:par>
                        <p:par>
                          <p:cTn id="98" fill="hold">
                            <p:stCondLst>
                              <p:cond delay="1500"/>
                            </p:stCondLst>
                            <p:childTnLst>
                              <p:par>
                                <p:cTn id="99" presetID="2" presetClass="entr" presetSubtype="2" fill="hold" nodeType="after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additive="base">
                                        <p:cTn id="101" dur="500" fill="hold"/>
                                        <p:tgtEl>
                                          <p:spTgt spid="48"/>
                                        </p:tgtEl>
                                        <p:attrNameLst>
                                          <p:attrName>ppt_x</p:attrName>
                                        </p:attrNameLst>
                                      </p:cBhvr>
                                      <p:tavLst>
                                        <p:tav tm="0">
                                          <p:val>
                                            <p:strVal val="1+#ppt_w/2"/>
                                          </p:val>
                                        </p:tav>
                                        <p:tav tm="100000">
                                          <p:val>
                                            <p:strVal val="#ppt_x"/>
                                          </p:val>
                                        </p:tav>
                                      </p:tavLst>
                                    </p:anim>
                                    <p:anim calcmode="lin" valueType="num">
                                      <p:cBhvr additive="base">
                                        <p:cTn id="10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 calcmode="lin" valueType="num">
                                      <p:cBhvr>
                                        <p:cTn id="107" dur="500" fill="hold"/>
                                        <p:tgtEl>
                                          <p:spTgt spid="50"/>
                                        </p:tgtEl>
                                        <p:attrNameLst>
                                          <p:attrName>ppt_w</p:attrName>
                                        </p:attrNameLst>
                                      </p:cBhvr>
                                      <p:tavLst>
                                        <p:tav tm="0">
                                          <p:val>
                                            <p:fltVal val="0"/>
                                          </p:val>
                                        </p:tav>
                                        <p:tav tm="100000">
                                          <p:val>
                                            <p:strVal val="#ppt_w"/>
                                          </p:val>
                                        </p:tav>
                                      </p:tavLst>
                                    </p:anim>
                                    <p:anim calcmode="lin" valueType="num">
                                      <p:cBhvr>
                                        <p:cTn id="108" dur="500" fill="hold"/>
                                        <p:tgtEl>
                                          <p:spTgt spid="50"/>
                                        </p:tgtEl>
                                        <p:attrNameLst>
                                          <p:attrName>ppt_h</p:attrName>
                                        </p:attrNameLst>
                                      </p:cBhvr>
                                      <p:tavLst>
                                        <p:tav tm="0">
                                          <p:val>
                                            <p:fltVal val="0"/>
                                          </p:val>
                                        </p:tav>
                                        <p:tav tm="100000">
                                          <p:val>
                                            <p:strVal val="#ppt_h"/>
                                          </p:val>
                                        </p:tav>
                                      </p:tavLst>
                                    </p:anim>
                                    <p:animEffect transition="in" filter="fade">
                                      <p:cBhvr>
                                        <p:cTn id="109" dur="500"/>
                                        <p:tgtEl>
                                          <p:spTgt spid="50"/>
                                        </p:tgtEl>
                                      </p:cBhvr>
                                    </p:animEffect>
                                  </p:childTnLst>
                                </p:cTn>
                              </p:par>
                            </p:childTnLst>
                          </p:cTn>
                        </p:par>
                        <p:par>
                          <p:cTn id="110" fill="hold">
                            <p:stCondLst>
                              <p:cond delay="500"/>
                            </p:stCondLst>
                            <p:childTnLst>
                              <p:par>
                                <p:cTn id="111" presetID="1" presetClass="entr" presetSubtype="0" fill="hold" grpId="0" nodeType="after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childTnLst>
                          </p:cTn>
                        </p:par>
                        <p:par>
                          <p:cTn id="113" fill="hold">
                            <p:stCondLst>
                              <p:cond delay="500"/>
                            </p:stCondLst>
                            <p:childTnLst>
                              <p:par>
                                <p:cTn id="114" presetID="1" presetClass="entr" presetSubtype="0"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childTnLst>
                                </p:cTn>
                              </p:par>
                            </p:childTnLst>
                          </p:cTn>
                        </p:par>
                        <p:par>
                          <p:cTn id="116" fill="hold">
                            <p:stCondLst>
                              <p:cond delay="500"/>
                            </p:stCondLst>
                            <p:childTnLst>
                              <p:par>
                                <p:cTn id="117" presetID="2" presetClass="entr" presetSubtype="2" fill="hold" nodeType="after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9" grpId="0" animBg="1"/>
      <p:bldP spid="42" grpId="0" animBg="1"/>
      <p:bldP spid="43" grpId="0" animBg="1"/>
      <p:bldP spid="46" grpId="0" animBg="1"/>
      <p:bldP spid="50" grpId="0" animBg="1"/>
      <p:bldP spid="53" grpId="0" animBg="1"/>
      <p:bldP spid="6"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Stiluri</a:t>
            </a:r>
            <a:r>
              <a:rPr lang="en-US" dirty="0"/>
              <a:t> de </a:t>
            </a:r>
            <a:r>
              <a:rPr lang="en-US" dirty="0" err="1"/>
              <a:t>comunicare</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12068"/>
            <a:ext cx="11819684" cy="5052154"/>
          </a:xfrm>
        </p:spPr>
        <p:txBody>
          <a:bodyPr>
            <a:noAutofit/>
          </a:bodyPr>
          <a:lstStyle/>
          <a:p>
            <a:pPr>
              <a:lnSpc>
                <a:spcPct val="90000"/>
              </a:lnSpc>
            </a:pPr>
            <a:r>
              <a:rPr lang="en-US" altLang="en-US" sz="3200" dirty="0" err="1"/>
              <a:t>Există</a:t>
            </a:r>
            <a:r>
              <a:rPr lang="en-US" altLang="en-US" sz="3200" dirty="0"/>
              <a:t> </a:t>
            </a:r>
            <a:r>
              <a:rPr lang="en-US" altLang="en-US" sz="3200" dirty="0" err="1"/>
              <a:t>două</a:t>
            </a:r>
            <a:r>
              <a:rPr lang="en-US" altLang="en-US" sz="3200" dirty="0"/>
              <a:t> </a:t>
            </a:r>
            <a:r>
              <a:rPr lang="en-US" altLang="en-US" sz="3200" dirty="0" err="1"/>
              <a:t>modele</a:t>
            </a:r>
            <a:r>
              <a:rPr lang="en-US" altLang="en-US" sz="3200" dirty="0"/>
              <a:t> de </a:t>
            </a:r>
            <a:r>
              <a:rPr lang="en-US" altLang="en-US" sz="3200" dirty="0" err="1"/>
              <a:t>stiluri</a:t>
            </a:r>
            <a:r>
              <a:rPr lang="en-US" altLang="en-US" sz="3200" dirty="0"/>
              <a:t> de </a:t>
            </a:r>
            <a:r>
              <a:rPr lang="en-US" altLang="en-US" sz="3200" dirty="0" err="1"/>
              <a:t>comunicare</a:t>
            </a:r>
            <a:r>
              <a:rPr lang="en-US" altLang="en-US" sz="3200" dirty="0"/>
              <a:t> care sunt </a:t>
            </a:r>
            <a:r>
              <a:rPr lang="en-US" altLang="en-US" sz="3200" dirty="0" err="1"/>
              <a:t>folosite</a:t>
            </a:r>
            <a:r>
              <a:rPr lang="en-US" altLang="en-US" sz="3200" dirty="0"/>
              <a:t> pentru a traduce un binding WSDL </a:t>
            </a:r>
            <a:r>
              <a:rPr lang="en-US" altLang="en-US" sz="3200" dirty="0" err="1"/>
              <a:t>într</a:t>
            </a:r>
            <a:r>
              <a:rPr lang="en-US" altLang="en-US" sz="3200" dirty="0"/>
              <a:t>-un </a:t>
            </a:r>
            <a:r>
              <a:rPr lang="en-US" altLang="en-US" sz="3200" dirty="0" err="1"/>
              <a:t>corp</a:t>
            </a:r>
            <a:r>
              <a:rPr lang="en-US" altLang="en-US" sz="3200" dirty="0"/>
              <a:t> de </a:t>
            </a:r>
            <a:r>
              <a:rPr lang="en-US" altLang="en-US" sz="3200" dirty="0" err="1"/>
              <a:t>mesaj</a:t>
            </a:r>
            <a:r>
              <a:rPr lang="en-US" altLang="en-US" sz="3200" dirty="0"/>
              <a:t> SOAP: </a:t>
            </a:r>
            <a:r>
              <a:rPr lang="en-US" altLang="en-US" sz="3200" b="1" dirty="0"/>
              <a:t>Document</a:t>
            </a:r>
            <a:r>
              <a:rPr lang="en-US" altLang="en-US" sz="3200" dirty="0"/>
              <a:t> </a:t>
            </a:r>
            <a:r>
              <a:rPr lang="en-US" altLang="en-US" sz="3200" dirty="0" err="1"/>
              <a:t>și</a:t>
            </a:r>
            <a:r>
              <a:rPr lang="en-US" altLang="en-US" sz="3200" dirty="0"/>
              <a:t> </a:t>
            </a:r>
            <a:r>
              <a:rPr lang="en-US" altLang="en-US" sz="3200" b="1" dirty="0"/>
              <a:t>RPC</a:t>
            </a:r>
            <a:r>
              <a:rPr lang="en-US" altLang="en-US" sz="3200" dirty="0"/>
              <a:t>;</a:t>
            </a:r>
          </a:p>
          <a:p>
            <a:pPr>
              <a:lnSpc>
                <a:spcPct val="90000"/>
              </a:lnSpc>
            </a:pPr>
            <a:r>
              <a:rPr lang="en-US" altLang="en-US" sz="3200" dirty="0" err="1"/>
              <a:t>Avantajul</a:t>
            </a:r>
            <a:r>
              <a:rPr lang="en-US" altLang="en-US" sz="3200" dirty="0"/>
              <a:t> </a:t>
            </a:r>
            <a:r>
              <a:rPr lang="en-US" altLang="en-US" sz="3200" dirty="0" err="1"/>
              <a:t>utilizării</a:t>
            </a:r>
            <a:r>
              <a:rPr lang="en-US" altLang="en-US" sz="3200" dirty="0"/>
              <a:t> </a:t>
            </a:r>
            <a:r>
              <a:rPr lang="en-US" altLang="en-US" sz="3200" dirty="0" err="1"/>
              <a:t>unui</a:t>
            </a:r>
            <a:r>
              <a:rPr lang="en-US" altLang="en-US" sz="3200" dirty="0"/>
              <a:t> model de </a:t>
            </a:r>
            <a:r>
              <a:rPr lang="en-US" altLang="en-US" sz="3200" dirty="0" err="1"/>
              <a:t>stil</a:t>
            </a:r>
            <a:r>
              <a:rPr lang="en-US" altLang="en-US" sz="3200" dirty="0"/>
              <a:t> </a:t>
            </a:r>
            <a:r>
              <a:rPr lang="en-US" altLang="en-US" sz="3200" b="1" dirty="0"/>
              <a:t>Document</a:t>
            </a:r>
            <a:r>
              <a:rPr lang="en-US" altLang="en-US" sz="3200" dirty="0"/>
              <a:t> </a:t>
            </a:r>
            <a:r>
              <a:rPr lang="en-US" altLang="en-US" sz="3200" dirty="0" err="1"/>
              <a:t>este</a:t>
            </a:r>
            <a:r>
              <a:rPr lang="en-US" altLang="en-US" sz="3200" dirty="0"/>
              <a:t> </a:t>
            </a:r>
            <a:r>
              <a:rPr lang="en-US" altLang="en-US" sz="3200" dirty="0" err="1"/>
              <a:t>că</a:t>
            </a:r>
            <a:r>
              <a:rPr lang="en-US" altLang="en-US" sz="3200" dirty="0"/>
              <a:t> se poate </a:t>
            </a:r>
            <a:r>
              <a:rPr lang="en-US" altLang="en-US" sz="3200" dirty="0" err="1"/>
              <a:t>structura</a:t>
            </a:r>
            <a:r>
              <a:rPr lang="en-US" altLang="en-US" sz="3200" dirty="0"/>
              <a:t> </a:t>
            </a:r>
            <a:r>
              <a:rPr lang="en-US" altLang="en-US" sz="3200" dirty="0" err="1"/>
              <a:t>corpul</a:t>
            </a:r>
            <a:r>
              <a:rPr lang="en-US" altLang="en-US" sz="3200" dirty="0"/>
              <a:t> SOAP </a:t>
            </a:r>
            <a:r>
              <a:rPr lang="en-US" altLang="en-US" sz="3200" dirty="0" err="1"/>
              <a:t>în</a:t>
            </a:r>
            <a:r>
              <a:rPr lang="en-US" altLang="en-US" sz="3200" dirty="0"/>
              <a:t> </a:t>
            </a:r>
            <a:r>
              <a:rPr lang="en-US" altLang="en-US" sz="3200" dirty="0" err="1"/>
              <a:t>orice</a:t>
            </a:r>
            <a:r>
              <a:rPr lang="en-US" altLang="en-US" sz="3200" dirty="0"/>
              <a:t> mod, </a:t>
            </a:r>
            <a:r>
              <a:rPr lang="en-US" altLang="en-US" sz="3200" dirty="0" err="1"/>
              <a:t>atât</a:t>
            </a:r>
            <a:r>
              <a:rPr lang="en-US" altLang="en-US" sz="3200" dirty="0"/>
              <a:t> </a:t>
            </a:r>
            <a:r>
              <a:rPr lang="en-US" altLang="en-US" sz="3200" dirty="0" err="1"/>
              <a:t>timp</a:t>
            </a:r>
            <a:r>
              <a:rPr lang="en-US" altLang="en-US" sz="3200" dirty="0"/>
              <a:t> </a:t>
            </a:r>
            <a:r>
              <a:rPr lang="en-US" altLang="en-US" sz="3200" dirty="0" err="1"/>
              <a:t>cât</a:t>
            </a:r>
            <a:r>
              <a:rPr lang="en-US" altLang="en-US" sz="3200" dirty="0"/>
              <a:t> </a:t>
            </a:r>
            <a:r>
              <a:rPr lang="en-US" altLang="en-US" sz="3200" dirty="0" err="1"/>
              <a:t>conținutul</a:t>
            </a:r>
            <a:r>
              <a:rPr lang="en-US" altLang="en-US" sz="3200" dirty="0"/>
              <a:t> </a:t>
            </a:r>
            <a:r>
              <a:rPr lang="en-US" altLang="en-US" sz="3200" dirty="0" err="1"/>
              <a:t>corpului</a:t>
            </a:r>
            <a:r>
              <a:rPr lang="en-US" altLang="en-US" sz="3200" dirty="0"/>
              <a:t> de </a:t>
            </a:r>
            <a:r>
              <a:rPr lang="en-US" altLang="en-US" sz="3200" dirty="0" err="1"/>
              <a:t>mesaje</a:t>
            </a:r>
            <a:r>
              <a:rPr lang="en-US" altLang="en-US" sz="3200" dirty="0"/>
              <a:t> SOAP </a:t>
            </a:r>
            <a:r>
              <a:rPr lang="en-US" altLang="en-US" sz="3200" dirty="0" err="1"/>
              <a:t>este</a:t>
            </a:r>
            <a:r>
              <a:rPr lang="en-US" altLang="en-US" sz="3200" dirty="0"/>
              <a:t> </a:t>
            </a:r>
            <a:r>
              <a:rPr lang="en-US" altLang="en-US" sz="3200" dirty="0" err="1"/>
              <a:t>orice</a:t>
            </a:r>
            <a:r>
              <a:rPr lang="en-US" altLang="en-US" sz="3200" dirty="0"/>
              <a:t> </a:t>
            </a:r>
            <a:r>
              <a:rPr lang="en-US" altLang="en-US" sz="3200" dirty="0" err="1"/>
              <a:t>instanță</a:t>
            </a:r>
            <a:r>
              <a:rPr lang="en-US" altLang="en-US" sz="3200" dirty="0"/>
              <a:t> XML </a:t>
            </a:r>
            <a:r>
              <a:rPr lang="en-US" altLang="en-US" sz="3200" dirty="0" err="1"/>
              <a:t>arbitrară</a:t>
            </a:r>
            <a:r>
              <a:rPr lang="en-US" altLang="en-US" sz="3200" dirty="0"/>
              <a:t>. </a:t>
            </a:r>
            <a:r>
              <a:rPr lang="en-US" altLang="en-US" sz="3200" dirty="0" err="1"/>
              <a:t>Stilul</a:t>
            </a:r>
            <a:r>
              <a:rPr lang="en-US" altLang="en-US" sz="3200" dirty="0"/>
              <a:t> Document </a:t>
            </a:r>
            <a:r>
              <a:rPr lang="en-US" altLang="en-US" sz="3200" dirty="0" err="1"/>
              <a:t>este</a:t>
            </a:r>
            <a:r>
              <a:rPr lang="en-US" altLang="en-US" sz="3200" dirty="0"/>
              <a:t> </a:t>
            </a:r>
            <a:r>
              <a:rPr lang="en-US" altLang="en-US" sz="3200" dirty="0" err="1"/>
              <a:t>denumit</a:t>
            </a:r>
            <a:r>
              <a:rPr lang="en-US" altLang="en-US" sz="3200" dirty="0"/>
              <a:t> </a:t>
            </a:r>
            <a:r>
              <a:rPr lang="en-US" altLang="en-US" sz="3200" dirty="0" err="1"/>
              <a:t>și</a:t>
            </a:r>
            <a:r>
              <a:rPr lang="en-US" altLang="en-US" sz="3200" dirty="0"/>
              <a:t> </a:t>
            </a:r>
            <a:r>
              <a:rPr lang="en-US" altLang="en-US" sz="3200" dirty="0" err="1"/>
              <a:t>stil</a:t>
            </a:r>
            <a:r>
              <a:rPr lang="en-US" altLang="en-US" sz="3200" dirty="0"/>
              <a:t> </a:t>
            </a:r>
            <a:r>
              <a:rPr lang="en-US" altLang="en-US" sz="3200" dirty="0" err="1"/>
              <a:t>orientat</a:t>
            </a:r>
            <a:r>
              <a:rPr lang="en-US" altLang="en-US" sz="3200" dirty="0"/>
              <a:t> </a:t>
            </a:r>
            <a:r>
              <a:rPr lang="en-US" altLang="en-US" sz="3200" dirty="0" err="1"/>
              <a:t>către</a:t>
            </a:r>
            <a:r>
              <a:rPr lang="en-US" altLang="en-US" sz="3200" dirty="0"/>
              <a:t> </a:t>
            </a:r>
            <a:r>
              <a:rPr lang="en-US" altLang="en-US" sz="3200" dirty="0" err="1"/>
              <a:t>mesaje</a:t>
            </a:r>
            <a:r>
              <a:rPr lang="en-US" altLang="en-US" sz="3200" dirty="0"/>
              <a:t>;</a:t>
            </a:r>
          </a:p>
          <a:p>
            <a:pPr>
              <a:lnSpc>
                <a:spcPct val="90000"/>
              </a:lnSpc>
            </a:pPr>
            <a:r>
              <a:rPr lang="en-US" altLang="en-US" sz="3200" dirty="0"/>
              <a:t>Cu </a:t>
            </a:r>
            <a:r>
              <a:rPr lang="en-US" altLang="en-US" sz="3200" dirty="0" err="1"/>
              <a:t>toate</a:t>
            </a:r>
            <a:r>
              <a:rPr lang="en-US" altLang="en-US" sz="3200" dirty="0"/>
              <a:t> </a:t>
            </a:r>
            <a:r>
              <a:rPr lang="en-US" altLang="en-US" sz="3200" dirty="0" err="1"/>
              <a:t>acestea</a:t>
            </a:r>
            <a:r>
              <a:rPr lang="en-US" altLang="en-US" sz="3200" dirty="0"/>
              <a:t>, cu un model de </a:t>
            </a:r>
            <a:r>
              <a:rPr lang="en-US" altLang="en-US" sz="3200" dirty="0" err="1"/>
              <a:t>stil</a:t>
            </a:r>
            <a:r>
              <a:rPr lang="en-US" altLang="en-US" sz="3200" dirty="0"/>
              <a:t> </a:t>
            </a:r>
            <a:r>
              <a:rPr lang="en-US" altLang="en-US" sz="3200" b="1" dirty="0"/>
              <a:t>RPC</a:t>
            </a:r>
            <a:r>
              <a:rPr lang="en-US" altLang="en-US" sz="3200" dirty="0"/>
              <a:t>, </a:t>
            </a:r>
            <a:r>
              <a:rPr lang="en-US" altLang="en-US" sz="3200" dirty="0" err="1"/>
              <a:t>structura</a:t>
            </a:r>
            <a:r>
              <a:rPr lang="en-US" altLang="en-US" sz="3200" dirty="0"/>
              <a:t> </a:t>
            </a:r>
            <a:r>
              <a:rPr lang="en-US" altLang="en-US" sz="3200" dirty="0" err="1"/>
              <a:t>corpului</a:t>
            </a:r>
            <a:r>
              <a:rPr lang="en-US" altLang="en-US" sz="3200" dirty="0"/>
              <a:t> de </a:t>
            </a:r>
            <a:r>
              <a:rPr lang="en-US" altLang="en-US" sz="3200" dirty="0" err="1"/>
              <a:t>apel</a:t>
            </a:r>
            <a:r>
              <a:rPr lang="en-US" altLang="en-US" sz="3200" dirty="0"/>
              <a:t> SOAP trebuie </a:t>
            </a:r>
            <a:r>
              <a:rPr lang="en-US" altLang="en-US" sz="3200" dirty="0" err="1"/>
              <a:t>să</a:t>
            </a:r>
            <a:r>
              <a:rPr lang="en-US" altLang="en-US" sz="3200" dirty="0"/>
              <a:t> </a:t>
            </a:r>
            <a:r>
              <a:rPr lang="en-US" altLang="en-US" sz="3200" dirty="0" err="1"/>
              <a:t>conțină</a:t>
            </a:r>
            <a:r>
              <a:rPr lang="en-US" altLang="en-US" sz="3200" dirty="0"/>
              <a:t> </a:t>
            </a:r>
            <a:r>
              <a:rPr lang="en-US" altLang="en-US" sz="3200" dirty="0" err="1"/>
              <a:t>atât</a:t>
            </a:r>
            <a:r>
              <a:rPr lang="en-US" altLang="en-US" sz="3200" dirty="0"/>
              <a:t> </a:t>
            </a:r>
            <a:r>
              <a:rPr lang="en-US" altLang="en-US" sz="3200" dirty="0" err="1"/>
              <a:t>numele</a:t>
            </a:r>
            <a:r>
              <a:rPr lang="en-US" altLang="en-US" sz="3200" dirty="0"/>
              <a:t> </a:t>
            </a:r>
            <a:r>
              <a:rPr lang="en-US" altLang="en-US" sz="3200" dirty="0" err="1"/>
              <a:t>operațiunii</a:t>
            </a:r>
            <a:r>
              <a:rPr lang="en-US" altLang="en-US" sz="3200" dirty="0"/>
              <a:t>, </a:t>
            </a:r>
            <a:r>
              <a:rPr lang="en-US" altLang="en-US" sz="3200" dirty="0" err="1"/>
              <a:t>cât</a:t>
            </a:r>
            <a:r>
              <a:rPr lang="en-US" altLang="en-US" sz="3200" dirty="0"/>
              <a:t> </a:t>
            </a:r>
            <a:r>
              <a:rPr lang="en-US" altLang="en-US" sz="3200" dirty="0" err="1"/>
              <a:t>și</a:t>
            </a:r>
            <a:r>
              <a:rPr lang="en-US" altLang="en-US" sz="3200" dirty="0"/>
              <a:t> </a:t>
            </a:r>
            <a:r>
              <a:rPr lang="en-US" altLang="en-US" sz="3200" dirty="0" err="1"/>
              <a:t>setul</a:t>
            </a:r>
            <a:r>
              <a:rPr lang="en-US" altLang="en-US" sz="3200" dirty="0"/>
              <a:t> de </a:t>
            </a:r>
            <a:r>
              <a:rPr lang="en-US" altLang="en-US" sz="3200" dirty="0" err="1"/>
              <a:t>parametri</a:t>
            </a:r>
            <a:r>
              <a:rPr lang="en-US" altLang="en-US" sz="3200" dirty="0"/>
              <a:t> ai </a:t>
            </a:r>
            <a:r>
              <a:rPr lang="en-US" altLang="en-US" sz="3200" dirty="0" err="1"/>
              <a:t>metodei</a:t>
            </a:r>
            <a:r>
              <a:rPr lang="en-US" altLang="en-US" sz="3200" dirty="0"/>
              <a:t>. </a:t>
            </a:r>
            <a:r>
              <a:rPr lang="en-US" altLang="en-US" sz="3200" dirty="0" err="1"/>
              <a:t>Modelul</a:t>
            </a:r>
            <a:r>
              <a:rPr lang="en-US" altLang="en-US" sz="3200" dirty="0"/>
              <a:t> de </a:t>
            </a:r>
            <a:r>
              <a:rPr lang="en-US" altLang="en-US" sz="3200" dirty="0" err="1"/>
              <a:t>stil</a:t>
            </a:r>
            <a:r>
              <a:rPr lang="en-US" altLang="en-US" sz="3200" dirty="0"/>
              <a:t> RPC </a:t>
            </a:r>
            <a:r>
              <a:rPr lang="en-US" altLang="en-US" sz="3200" dirty="0" err="1"/>
              <a:t>presupune</a:t>
            </a:r>
            <a:r>
              <a:rPr lang="en-US" altLang="en-US" sz="3200" dirty="0"/>
              <a:t> o </a:t>
            </a:r>
            <a:r>
              <a:rPr lang="en-US" altLang="en-US" sz="3200" dirty="0" err="1"/>
              <a:t>structură</a:t>
            </a:r>
            <a:r>
              <a:rPr lang="en-US" altLang="en-US" sz="3200" dirty="0"/>
              <a:t> </a:t>
            </a:r>
            <a:r>
              <a:rPr lang="en-US" altLang="en-US" sz="3200" dirty="0" err="1"/>
              <a:t>specifică</a:t>
            </a:r>
            <a:r>
              <a:rPr lang="en-US" altLang="en-US" sz="3200" dirty="0"/>
              <a:t> </a:t>
            </a:r>
            <a:r>
              <a:rPr lang="en-US" altLang="en-US" sz="3200" dirty="0" err="1"/>
              <a:t>instanței</a:t>
            </a:r>
            <a:r>
              <a:rPr lang="en-US" altLang="en-US" sz="3200" dirty="0"/>
              <a:t> XML </a:t>
            </a:r>
            <a:r>
              <a:rPr lang="en-US" altLang="en-US" sz="3200" dirty="0" err="1"/>
              <a:t>conținută</a:t>
            </a:r>
            <a:r>
              <a:rPr lang="en-US" altLang="en-US" sz="3200" dirty="0"/>
              <a:t> </a:t>
            </a:r>
            <a:r>
              <a:rPr lang="en-US" altLang="en-US" sz="3200" dirty="0" err="1"/>
              <a:t>în</a:t>
            </a:r>
            <a:r>
              <a:rPr lang="en-US" altLang="en-US" sz="3200" dirty="0"/>
              <a:t> </a:t>
            </a:r>
            <a:r>
              <a:rPr lang="en-US" altLang="en-US" sz="3200" dirty="0" err="1"/>
              <a:t>corpul</a:t>
            </a:r>
            <a:r>
              <a:rPr lang="en-US" altLang="en-US" sz="3200" dirty="0"/>
              <a:t> </a:t>
            </a:r>
            <a:r>
              <a:rPr lang="en-US" altLang="en-US" sz="3200" dirty="0" err="1"/>
              <a:t>mesajului</a:t>
            </a:r>
            <a:r>
              <a:rPr lang="en-US" altLang="en-US" sz="3200" dirty="0"/>
              <a:t>.</a:t>
            </a:r>
          </a:p>
        </p:txBody>
      </p:sp>
    </p:spTree>
    <p:extLst>
      <p:ext uri="{BB962C8B-B14F-4D97-AF65-F5344CB8AC3E}">
        <p14:creationId xmlns:p14="http://schemas.microsoft.com/office/powerpoint/2010/main" val="410400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err="1"/>
              <a:t>Stiluri</a:t>
            </a:r>
            <a:r>
              <a:rPr lang="en-US" altLang="en-US" dirty="0"/>
              <a:t> de </a:t>
            </a:r>
            <a:r>
              <a:rPr lang="en-US" altLang="en-US" dirty="0" err="1"/>
              <a:t>codificare</a:t>
            </a:r>
            <a:br>
              <a:rPr lang="en-US" altLang="en-US" dirty="0"/>
            </a:br>
            <a:r>
              <a:rPr lang="en-US" altLang="en-US" dirty="0"/>
              <a:t>a </a:t>
            </a:r>
            <a:r>
              <a:rPr lang="en-US" altLang="en-US" dirty="0" err="1"/>
              <a:t>corpului</a:t>
            </a:r>
            <a:r>
              <a:rPr lang="en-US" altLang="en-US" dirty="0"/>
              <a:t> </a:t>
            </a:r>
            <a:r>
              <a:rPr lang="en-US" altLang="en-US" dirty="0" err="1"/>
              <a:t>mesajelor</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12068"/>
            <a:ext cx="11819684" cy="5052154"/>
          </a:xfrm>
        </p:spPr>
        <p:txBody>
          <a:bodyPr>
            <a:noAutofit/>
          </a:bodyPr>
          <a:lstStyle/>
          <a:p>
            <a:pPr algn="just">
              <a:lnSpc>
                <a:spcPct val="90000"/>
              </a:lnSpc>
            </a:pPr>
            <a:r>
              <a:rPr lang="en-US" altLang="en-US" sz="2800" dirty="0"/>
              <a:t>Mai </a:t>
            </a:r>
            <a:r>
              <a:rPr lang="en-US" altLang="en-US" sz="2800" dirty="0" err="1"/>
              <a:t>mult</a:t>
            </a:r>
            <a:r>
              <a:rPr lang="en-US" altLang="en-US" sz="2800" dirty="0"/>
              <a:t>, </a:t>
            </a:r>
            <a:r>
              <a:rPr lang="en-US" altLang="en-US" sz="2800" dirty="0" err="1"/>
              <a:t>există</a:t>
            </a:r>
            <a:r>
              <a:rPr lang="en-US" altLang="en-US" sz="2800" dirty="0"/>
              <a:t> </a:t>
            </a:r>
            <a:r>
              <a:rPr lang="en-US" altLang="en-US" sz="2800" dirty="0" err="1"/>
              <a:t>două</a:t>
            </a:r>
            <a:r>
              <a:rPr lang="en-US" altLang="en-US" sz="2800" dirty="0"/>
              <a:t> </a:t>
            </a:r>
            <a:r>
              <a:rPr lang="en-US" altLang="en-US" sz="2800" dirty="0" err="1"/>
              <a:t>modele</a:t>
            </a:r>
            <a:r>
              <a:rPr lang="en-US" altLang="en-US" sz="2800" dirty="0"/>
              <a:t> de </a:t>
            </a:r>
            <a:r>
              <a:rPr lang="en-US" altLang="en-US" sz="2800" dirty="0" err="1"/>
              <a:t>utilizare</a:t>
            </a:r>
            <a:r>
              <a:rPr lang="en-US" altLang="en-US" sz="2800" dirty="0"/>
              <a:t> a </a:t>
            </a:r>
            <a:r>
              <a:rPr lang="en-US" altLang="en-US" sz="2800" dirty="0" err="1"/>
              <a:t>codificării</a:t>
            </a:r>
            <a:r>
              <a:rPr lang="en-US" altLang="en-US" sz="2800" dirty="0"/>
              <a:t> care sunt </a:t>
            </a:r>
            <a:r>
              <a:rPr lang="en-US" altLang="en-US" sz="2800" dirty="0" err="1"/>
              <a:t>folosite</a:t>
            </a:r>
            <a:r>
              <a:rPr lang="en-US" altLang="en-US" sz="2800" dirty="0"/>
              <a:t> pentru a traduce un binding WSDL </a:t>
            </a:r>
            <a:r>
              <a:rPr lang="en-US" altLang="en-US" sz="2800" dirty="0" err="1"/>
              <a:t>într</a:t>
            </a:r>
            <a:r>
              <a:rPr lang="en-US" altLang="en-US" sz="2800" dirty="0"/>
              <a:t>-un </a:t>
            </a:r>
            <a:r>
              <a:rPr lang="en-US" altLang="en-US" sz="2800" dirty="0" err="1"/>
              <a:t>mesaj</a:t>
            </a:r>
            <a:r>
              <a:rPr lang="en-US" altLang="en-US" sz="2800" dirty="0"/>
              <a:t> SOAP: </a:t>
            </a:r>
            <a:r>
              <a:rPr lang="en-US" altLang="en-US" sz="2800" b="1" dirty="0"/>
              <a:t>literal</a:t>
            </a:r>
            <a:r>
              <a:rPr lang="en-US" altLang="en-US" sz="2800" dirty="0"/>
              <a:t> </a:t>
            </a:r>
            <a:r>
              <a:rPr lang="en-US" altLang="en-US" sz="2800" dirty="0" err="1"/>
              <a:t>și</a:t>
            </a:r>
            <a:r>
              <a:rPr lang="en-US" altLang="en-US" sz="2800" dirty="0"/>
              <a:t> </a:t>
            </a:r>
            <a:r>
              <a:rPr lang="en-US" altLang="en-US" sz="2800" b="1" dirty="0"/>
              <a:t>encoded</a:t>
            </a:r>
            <a:r>
              <a:rPr lang="en-US" altLang="en-US" sz="2800" dirty="0"/>
              <a:t>;</a:t>
            </a:r>
          </a:p>
          <a:p>
            <a:pPr algn="just">
              <a:lnSpc>
                <a:spcPct val="90000"/>
              </a:lnSpc>
            </a:pPr>
            <a:r>
              <a:rPr lang="en-US" altLang="en-US" sz="2800" dirty="0" err="1"/>
              <a:t>Când</a:t>
            </a:r>
            <a:r>
              <a:rPr lang="en-US" altLang="en-US" sz="2800" dirty="0"/>
              <a:t> se </a:t>
            </a:r>
            <a:r>
              <a:rPr lang="en-US" altLang="en-US" sz="2800" dirty="0" err="1"/>
              <a:t>utilizează</a:t>
            </a:r>
            <a:r>
              <a:rPr lang="en-US" altLang="en-US" sz="2800" dirty="0"/>
              <a:t> un model de </a:t>
            </a:r>
            <a:r>
              <a:rPr lang="en-US" altLang="en-US" sz="2800" dirty="0" err="1"/>
              <a:t>codificare</a:t>
            </a:r>
            <a:r>
              <a:rPr lang="en-US" altLang="en-US" sz="2800" dirty="0"/>
              <a:t> de tip </a:t>
            </a:r>
            <a:r>
              <a:rPr lang="en-US" altLang="en-US" sz="2800" b="1" dirty="0"/>
              <a:t>literal</a:t>
            </a:r>
            <a:r>
              <a:rPr lang="en-US" altLang="en-US" sz="2800" dirty="0"/>
              <a:t>, </a:t>
            </a:r>
            <a:r>
              <a:rPr lang="en-US" altLang="en-US" sz="2800" dirty="0" err="1"/>
              <a:t>conținutul</a:t>
            </a:r>
            <a:r>
              <a:rPr lang="en-US" altLang="en-US" sz="2800" dirty="0"/>
              <a:t> </a:t>
            </a:r>
            <a:r>
              <a:rPr lang="en-US" altLang="en-US" sz="2800" dirty="0" err="1"/>
              <a:t>corpului</a:t>
            </a:r>
            <a:r>
              <a:rPr lang="en-US" altLang="en-US" sz="2800" dirty="0"/>
              <a:t> trebuie </a:t>
            </a:r>
            <a:r>
              <a:rPr lang="en-US" altLang="en-US" sz="2800" dirty="0" err="1"/>
              <a:t>să</a:t>
            </a:r>
            <a:r>
              <a:rPr lang="en-US" altLang="en-US" sz="2800" dirty="0"/>
              <a:t> se </a:t>
            </a:r>
            <a:r>
              <a:rPr lang="en-US" altLang="en-US" sz="2800" dirty="0" err="1"/>
              <a:t>conformeze</a:t>
            </a:r>
            <a:r>
              <a:rPr lang="en-US" altLang="en-US" sz="2800" dirty="0"/>
              <a:t> </a:t>
            </a:r>
            <a:r>
              <a:rPr lang="en-US" altLang="en-US" sz="2800" dirty="0" err="1"/>
              <a:t>unei</a:t>
            </a:r>
            <a:r>
              <a:rPr lang="en-US" altLang="en-US" sz="2800" dirty="0"/>
              <a:t> scheme XSD </a:t>
            </a:r>
            <a:r>
              <a:rPr lang="en-US" altLang="en-US" sz="2800" dirty="0" err="1"/>
              <a:t>definită</a:t>
            </a:r>
            <a:r>
              <a:rPr lang="en-US" altLang="en-US" sz="2800" dirty="0"/>
              <a:t> de </a:t>
            </a:r>
            <a:r>
              <a:rPr lang="en-US" altLang="en-US" sz="2800" dirty="0" err="1"/>
              <a:t>utilizator</a:t>
            </a:r>
            <a:r>
              <a:rPr lang="en-US" altLang="en-US" sz="2800" dirty="0"/>
              <a:t>, </a:t>
            </a:r>
            <a:r>
              <a:rPr lang="en-US" altLang="en-US" sz="2800" dirty="0" err="1"/>
              <a:t>ceea</a:t>
            </a:r>
            <a:r>
              <a:rPr lang="en-US" altLang="en-US" sz="2800" dirty="0"/>
              <a:t> </a:t>
            </a:r>
            <a:r>
              <a:rPr lang="en-US" altLang="en-US" sz="2800" dirty="0" err="1"/>
              <a:t>ce</a:t>
            </a:r>
            <a:r>
              <a:rPr lang="en-US" altLang="en-US" sz="2800" dirty="0"/>
              <a:t> confer </a:t>
            </a:r>
            <a:r>
              <a:rPr lang="en-US" altLang="en-US" sz="2800" dirty="0" err="1"/>
              <a:t>două</a:t>
            </a:r>
            <a:r>
              <a:rPr lang="en-US" altLang="en-US" sz="2800" dirty="0"/>
              <a:t> </a:t>
            </a:r>
            <a:r>
              <a:rPr lang="en-US" altLang="en-US" sz="2800" dirty="0" err="1"/>
              <a:t>avantaje</a:t>
            </a:r>
            <a:r>
              <a:rPr lang="en-US" altLang="en-US" sz="2800" dirty="0"/>
              <a:t>: pe de-o </a:t>
            </a:r>
            <a:r>
              <a:rPr lang="en-US" altLang="en-US" sz="2800" dirty="0" err="1"/>
              <a:t>parte</a:t>
            </a:r>
            <a:r>
              <a:rPr lang="en-US" altLang="en-US" sz="2800" dirty="0"/>
              <a:t>, se poate </a:t>
            </a:r>
            <a:r>
              <a:rPr lang="en-US" altLang="en-US" sz="2800" dirty="0" err="1"/>
              <a:t>valida</a:t>
            </a:r>
            <a:r>
              <a:rPr lang="en-US" altLang="en-US" sz="2800" dirty="0"/>
              <a:t> </a:t>
            </a:r>
            <a:r>
              <a:rPr lang="en-US" altLang="en-US" sz="2800" dirty="0" err="1"/>
              <a:t>corpul</a:t>
            </a:r>
            <a:r>
              <a:rPr lang="en-US" altLang="en-US" sz="2800" dirty="0"/>
              <a:t> </a:t>
            </a:r>
            <a:r>
              <a:rPr lang="en-US" altLang="en-US" sz="2800" dirty="0" err="1"/>
              <a:t>mesajului</a:t>
            </a:r>
            <a:r>
              <a:rPr lang="en-US" altLang="en-US" sz="2800" dirty="0"/>
              <a:t> cu schema XML </a:t>
            </a:r>
            <a:r>
              <a:rPr lang="en-US" altLang="en-US" sz="2800" dirty="0" err="1"/>
              <a:t>definită</a:t>
            </a:r>
            <a:r>
              <a:rPr lang="en-US" altLang="en-US" sz="2800" dirty="0"/>
              <a:t> de </a:t>
            </a:r>
            <a:r>
              <a:rPr lang="en-US" altLang="en-US" sz="2800" dirty="0" err="1"/>
              <a:t>utilizator</a:t>
            </a:r>
            <a:r>
              <a:rPr lang="en-US" altLang="en-US" sz="2800" dirty="0"/>
              <a:t>, </a:t>
            </a:r>
            <a:r>
              <a:rPr lang="en-US" altLang="en-US" sz="2800" dirty="0" err="1"/>
              <a:t>și</a:t>
            </a:r>
            <a:r>
              <a:rPr lang="en-US" altLang="en-US" sz="2800" dirty="0"/>
              <a:t> </a:t>
            </a:r>
            <a:r>
              <a:rPr lang="en-US" altLang="en-US" sz="2800" dirty="0" err="1"/>
              <a:t>în</a:t>
            </a:r>
            <a:r>
              <a:rPr lang="en-US" altLang="en-US" sz="2800" dirty="0"/>
              <a:t> plus, se poate </a:t>
            </a:r>
            <a:r>
              <a:rPr lang="en-US" altLang="en-US" sz="2800" dirty="0" err="1"/>
              <a:t>transforma</a:t>
            </a:r>
            <a:r>
              <a:rPr lang="en-US" altLang="en-US" sz="2800" dirty="0"/>
              <a:t> </a:t>
            </a:r>
            <a:r>
              <a:rPr lang="en-US" altLang="en-US" sz="2800" dirty="0" err="1"/>
              <a:t>mesajul</a:t>
            </a:r>
            <a:r>
              <a:rPr lang="en-US" altLang="en-US" sz="2800" dirty="0"/>
              <a:t> </a:t>
            </a:r>
            <a:r>
              <a:rPr lang="en-US" altLang="en-US" sz="2800" dirty="0" err="1"/>
              <a:t>folosind</a:t>
            </a:r>
            <a:r>
              <a:rPr lang="en-US" altLang="en-US" sz="2800" dirty="0"/>
              <a:t> un </a:t>
            </a:r>
            <a:r>
              <a:rPr lang="en-US" altLang="en-US" sz="2800" dirty="0" err="1"/>
              <a:t>limbaj</a:t>
            </a:r>
            <a:r>
              <a:rPr lang="en-US" altLang="en-US" sz="2800" dirty="0"/>
              <a:t> de </a:t>
            </a:r>
            <a:r>
              <a:rPr lang="en-US" altLang="en-US" sz="2800" dirty="0" err="1"/>
              <a:t>transformare</a:t>
            </a:r>
            <a:r>
              <a:rPr lang="en-US" altLang="en-US" sz="2800" dirty="0"/>
              <a:t> precum XSLT;</a:t>
            </a:r>
          </a:p>
          <a:p>
            <a:pPr>
              <a:lnSpc>
                <a:spcPct val="90000"/>
              </a:lnSpc>
            </a:pPr>
            <a:r>
              <a:rPr lang="en-US" altLang="en-US" sz="2800" dirty="0"/>
              <a:t>Cu un model de </a:t>
            </a:r>
            <a:r>
              <a:rPr lang="en-US" altLang="en-US" sz="2800" dirty="0" err="1"/>
              <a:t>codificare</a:t>
            </a:r>
            <a:r>
              <a:rPr lang="en-US" altLang="en-US" sz="2800" dirty="0"/>
              <a:t> de tip </a:t>
            </a:r>
            <a:r>
              <a:rPr lang="en-US" altLang="en-US" sz="2800" b="1" dirty="0"/>
              <a:t>encoded</a:t>
            </a:r>
            <a:r>
              <a:rPr lang="en-US" altLang="en-US" sz="2800" dirty="0"/>
              <a:t>, </a:t>
            </a:r>
            <a:r>
              <a:rPr lang="en-US" altLang="en-US" sz="2800" dirty="0" err="1"/>
              <a:t>mesajul</a:t>
            </a:r>
            <a:r>
              <a:rPr lang="en-US" altLang="en-US" sz="2800" dirty="0"/>
              <a:t> trebuie </a:t>
            </a:r>
            <a:r>
              <a:rPr lang="en-US" altLang="en-US" sz="2800" dirty="0" err="1"/>
              <a:t>să</a:t>
            </a:r>
            <a:r>
              <a:rPr lang="en-US" altLang="en-US" sz="2800" dirty="0"/>
              <a:t> </a:t>
            </a:r>
            <a:r>
              <a:rPr lang="en-US" altLang="en-US" sz="2800" dirty="0" err="1"/>
              <a:t>folosească</a:t>
            </a:r>
            <a:r>
              <a:rPr lang="en-US" altLang="en-US" sz="2800" dirty="0"/>
              <a:t> </a:t>
            </a:r>
            <a:r>
              <a:rPr lang="en-US" altLang="en-US" sz="2800" dirty="0" err="1"/>
              <a:t>tipuri</a:t>
            </a:r>
            <a:r>
              <a:rPr lang="en-US" altLang="en-US" sz="2800" dirty="0"/>
              <a:t> de date XSD, </a:t>
            </a:r>
            <a:r>
              <a:rPr lang="en-US" altLang="en-US" sz="2800" dirty="0" err="1"/>
              <a:t>dar</a:t>
            </a:r>
            <a:r>
              <a:rPr lang="en-US" altLang="en-US" sz="2800" dirty="0"/>
              <a:t> </a:t>
            </a:r>
            <a:r>
              <a:rPr lang="en-US" altLang="en-US" sz="2800" dirty="0" err="1"/>
              <a:t>structura</a:t>
            </a:r>
            <a:r>
              <a:rPr lang="en-US" altLang="en-US" sz="2800" dirty="0"/>
              <a:t> </a:t>
            </a:r>
            <a:r>
              <a:rPr lang="en-US" altLang="en-US" sz="2800" dirty="0" err="1"/>
              <a:t>mesajului</a:t>
            </a:r>
            <a:r>
              <a:rPr lang="en-US" altLang="en-US" sz="2800" dirty="0"/>
              <a:t> nu trebuie </a:t>
            </a:r>
            <a:r>
              <a:rPr lang="en-US" altLang="en-US" sz="2800" dirty="0" err="1"/>
              <a:t>să</a:t>
            </a:r>
            <a:r>
              <a:rPr lang="en-US" altLang="en-US" sz="2800" dirty="0"/>
              <a:t> se </a:t>
            </a:r>
            <a:r>
              <a:rPr lang="en-US" altLang="en-US" sz="2800" dirty="0" err="1"/>
              <a:t>conformeze</a:t>
            </a:r>
            <a:r>
              <a:rPr lang="en-US" altLang="en-US" sz="2800" dirty="0"/>
              <a:t> </a:t>
            </a:r>
            <a:r>
              <a:rPr lang="en-US" altLang="en-US" sz="2800" dirty="0" err="1"/>
              <a:t>niciunei</a:t>
            </a:r>
            <a:r>
              <a:rPr lang="en-US" altLang="en-US" sz="2800" dirty="0"/>
              <a:t> scheme XSD definite de </a:t>
            </a:r>
            <a:r>
              <a:rPr lang="en-US" altLang="en-US" sz="2800" dirty="0" err="1"/>
              <a:t>utilizator</a:t>
            </a:r>
            <a:r>
              <a:rPr lang="en-US" altLang="en-US" sz="2800" dirty="0"/>
              <a:t>. </a:t>
            </a:r>
            <a:r>
              <a:rPr lang="en-US" altLang="en-US" sz="2800" dirty="0" err="1"/>
              <a:t>Acest</a:t>
            </a:r>
            <a:r>
              <a:rPr lang="en-US" altLang="en-US" sz="2800" dirty="0"/>
              <a:t> </a:t>
            </a:r>
            <a:r>
              <a:rPr lang="en-US" altLang="en-US" sz="2800" dirty="0" err="1"/>
              <a:t>lucru</a:t>
            </a:r>
            <a:r>
              <a:rPr lang="en-US" altLang="en-US" sz="2800" dirty="0"/>
              <a:t> face </a:t>
            </a:r>
            <a:r>
              <a:rPr lang="en-US" altLang="en-US" sz="2800" dirty="0" err="1"/>
              <a:t>dificilă</a:t>
            </a:r>
            <a:r>
              <a:rPr lang="en-US" altLang="en-US" sz="2800" dirty="0"/>
              <a:t> </a:t>
            </a:r>
            <a:r>
              <a:rPr lang="en-US" altLang="en-US" sz="2800" dirty="0" err="1"/>
              <a:t>validarea</a:t>
            </a:r>
            <a:r>
              <a:rPr lang="en-US" altLang="en-US" sz="2800" dirty="0"/>
              <a:t> </a:t>
            </a:r>
            <a:r>
              <a:rPr lang="en-US" altLang="en-US" sz="2800" dirty="0" err="1"/>
              <a:t>corpului</a:t>
            </a:r>
            <a:r>
              <a:rPr lang="en-US" altLang="en-US" sz="2800" dirty="0"/>
              <a:t> </a:t>
            </a:r>
            <a:r>
              <a:rPr lang="en-US" altLang="en-US" sz="2800" dirty="0" err="1"/>
              <a:t>mesajului</a:t>
            </a:r>
            <a:r>
              <a:rPr lang="en-US" altLang="en-US" sz="2800" dirty="0"/>
              <a:t> </a:t>
            </a:r>
            <a:r>
              <a:rPr lang="en-US" altLang="en-US" sz="2800" dirty="0" err="1"/>
              <a:t>sau</a:t>
            </a:r>
            <a:r>
              <a:rPr lang="en-US" altLang="en-US" sz="2800" dirty="0"/>
              <a:t> </a:t>
            </a:r>
            <a:r>
              <a:rPr lang="en-US" altLang="en-US" sz="2800" dirty="0" err="1"/>
              <a:t>utilizarea</a:t>
            </a:r>
            <a:r>
              <a:rPr lang="en-US" altLang="en-US" sz="2800" dirty="0"/>
              <a:t> </a:t>
            </a:r>
            <a:r>
              <a:rPr lang="en-US" altLang="en-US" sz="2800" dirty="0" err="1"/>
              <a:t>transformărilor</a:t>
            </a:r>
            <a:r>
              <a:rPr lang="en-US" altLang="en-US" sz="2800" dirty="0"/>
              <a:t> </a:t>
            </a:r>
            <a:r>
              <a:rPr lang="en-US" altLang="en-US" sz="2800" dirty="0" err="1"/>
              <a:t>bazate</a:t>
            </a:r>
            <a:r>
              <a:rPr lang="en-US" altLang="en-US" sz="2800" dirty="0"/>
              <a:t> pe XSLT pe </a:t>
            </a:r>
            <a:r>
              <a:rPr lang="en-US" altLang="en-US" sz="2800" dirty="0" err="1"/>
              <a:t>corpul</a:t>
            </a:r>
            <a:r>
              <a:rPr lang="en-US" altLang="en-US" sz="2800" dirty="0"/>
              <a:t> </a:t>
            </a:r>
            <a:r>
              <a:rPr lang="en-US" altLang="en-US" sz="2800" dirty="0" err="1"/>
              <a:t>mesajului</a:t>
            </a:r>
            <a:r>
              <a:rPr lang="en-US" altLang="en-US" sz="2800" dirty="0"/>
              <a:t>.</a:t>
            </a:r>
          </a:p>
        </p:txBody>
      </p:sp>
    </p:spTree>
    <p:extLst>
      <p:ext uri="{BB962C8B-B14F-4D97-AF65-F5344CB8AC3E}">
        <p14:creationId xmlns:p14="http://schemas.microsoft.com/office/powerpoint/2010/main" val="411985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Stiluri</a:t>
            </a:r>
            <a:r>
              <a:rPr lang="en-US" dirty="0"/>
              <a:t> de </a:t>
            </a:r>
            <a:r>
              <a:rPr lang="en-US" dirty="0" err="1"/>
              <a:t>comunicare</a:t>
            </a:r>
            <a:r>
              <a:rPr lang="en-US" dirty="0"/>
              <a:t> </a:t>
            </a:r>
            <a:r>
              <a:rPr lang="en-US" dirty="0" err="1"/>
              <a:t>și</a:t>
            </a:r>
            <a:r>
              <a:rPr lang="en-US" dirty="0"/>
              <a:t> de</a:t>
            </a:r>
            <a:br>
              <a:rPr lang="en-US" dirty="0"/>
            </a:br>
            <a:r>
              <a:rPr lang="en-US" dirty="0" err="1"/>
              <a:t>codificarea</a:t>
            </a:r>
            <a:r>
              <a:rPr lang="en-US" dirty="0"/>
              <a:t> a </a:t>
            </a:r>
            <a:r>
              <a:rPr lang="en-US" dirty="0" err="1"/>
              <a:t>corpului</a:t>
            </a:r>
            <a:r>
              <a:rPr lang="en-US" dirty="0"/>
              <a:t> </a:t>
            </a:r>
            <a:r>
              <a:rPr lang="en-US" dirty="0" err="1"/>
              <a:t>mesajelor</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12068"/>
            <a:ext cx="11819684" cy="5052154"/>
          </a:xfrm>
        </p:spPr>
        <p:txBody>
          <a:bodyPr>
            <a:noAutofit/>
          </a:bodyPr>
          <a:lstStyle/>
          <a:p>
            <a:pPr>
              <a:lnSpc>
                <a:spcPct val="90000"/>
              </a:lnSpc>
            </a:pPr>
            <a:r>
              <a:rPr lang="en-US" altLang="en-US" sz="2400" dirty="0" err="1"/>
              <a:t>Combinația</a:t>
            </a:r>
            <a:r>
              <a:rPr lang="en-US" altLang="en-US" sz="2400" dirty="0"/>
              <a:t> </a:t>
            </a:r>
            <a:r>
              <a:rPr lang="en-US" altLang="en-US" sz="2400" dirty="0" err="1"/>
              <a:t>dintre</a:t>
            </a:r>
            <a:r>
              <a:rPr lang="en-US" altLang="en-US" sz="2400" dirty="0"/>
              <a:t> </a:t>
            </a:r>
            <a:r>
              <a:rPr lang="en-US" altLang="en-US" sz="2400" dirty="0" err="1"/>
              <a:t>diferitele</a:t>
            </a:r>
            <a:r>
              <a:rPr lang="en-US" altLang="en-US" sz="2400" dirty="0"/>
              <a:t> </a:t>
            </a:r>
            <a:r>
              <a:rPr lang="en-US" altLang="en-US" sz="2400" dirty="0" err="1"/>
              <a:t>modele</a:t>
            </a:r>
            <a:r>
              <a:rPr lang="en-US" altLang="en-US" sz="2400" dirty="0"/>
              <a:t> de </a:t>
            </a:r>
            <a:r>
              <a:rPr lang="en-US" altLang="en-US" sz="2400" dirty="0" err="1"/>
              <a:t>stiluri</a:t>
            </a:r>
            <a:r>
              <a:rPr lang="en-US" altLang="en-US" sz="2400" dirty="0"/>
              <a:t> de </a:t>
            </a:r>
            <a:r>
              <a:rPr lang="en-US" altLang="en-US" sz="2400" dirty="0" err="1"/>
              <a:t>comunicare</a:t>
            </a:r>
            <a:r>
              <a:rPr lang="en-US" altLang="en-US" sz="2400" dirty="0"/>
              <a:t> </a:t>
            </a:r>
            <a:r>
              <a:rPr lang="en-US" altLang="en-US" sz="2400" dirty="0" err="1"/>
              <a:t>și</a:t>
            </a:r>
            <a:r>
              <a:rPr lang="en-US" altLang="en-US" sz="2400" dirty="0"/>
              <a:t> </a:t>
            </a:r>
            <a:r>
              <a:rPr lang="en-US" altLang="en-US" sz="2400" dirty="0" err="1"/>
              <a:t>moduri</a:t>
            </a:r>
            <a:r>
              <a:rPr lang="en-US" altLang="en-US" sz="2400" dirty="0"/>
              <a:t> de </a:t>
            </a:r>
            <a:r>
              <a:rPr lang="en-US" altLang="en-US" sz="2400" dirty="0" err="1"/>
              <a:t>codificare</a:t>
            </a:r>
            <a:r>
              <a:rPr lang="en-US" altLang="en-US" sz="2400" dirty="0"/>
              <a:t> </a:t>
            </a:r>
            <a:r>
              <a:rPr lang="en-US" altLang="en-US" sz="2400" dirty="0" err="1"/>
              <a:t>este</a:t>
            </a:r>
            <a:r>
              <a:rPr lang="en-US" altLang="en-US" sz="2400" dirty="0"/>
              <a:t> </a:t>
            </a:r>
            <a:r>
              <a:rPr lang="en-US" altLang="en-US" sz="2400" dirty="0" err="1"/>
              <a:t>următoarea</a:t>
            </a:r>
            <a:r>
              <a:rPr lang="en-US" altLang="en-US" sz="2400" dirty="0"/>
              <a:t>:</a:t>
            </a:r>
          </a:p>
          <a:p>
            <a:pPr lvl="1">
              <a:lnSpc>
                <a:spcPct val="90000"/>
              </a:lnSpc>
            </a:pPr>
            <a:r>
              <a:rPr lang="en-US" altLang="en-US" sz="2200" dirty="0"/>
              <a:t>Document / literal;</a:t>
            </a:r>
          </a:p>
          <a:p>
            <a:pPr lvl="1">
              <a:lnSpc>
                <a:spcPct val="90000"/>
              </a:lnSpc>
            </a:pPr>
            <a:r>
              <a:rPr lang="en-US" altLang="en-US" sz="2200" dirty="0"/>
              <a:t>Document / encoded;</a:t>
            </a:r>
          </a:p>
          <a:p>
            <a:pPr lvl="1">
              <a:lnSpc>
                <a:spcPct val="90000"/>
              </a:lnSpc>
            </a:pPr>
            <a:r>
              <a:rPr lang="en-US" altLang="en-US" sz="2200" dirty="0"/>
              <a:t>RPC / literal;</a:t>
            </a:r>
          </a:p>
          <a:p>
            <a:pPr lvl="1">
              <a:lnSpc>
                <a:spcPct val="90000"/>
              </a:lnSpc>
            </a:pPr>
            <a:r>
              <a:rPr lang="en-US" altLang="en-US" sz="2200" dirty="0"/>
              <a:t>RPC / encoded.</a:t>
            </a:r>
          </a:p>
          <a:p>
            <a:pPr>
              <a:lnSpc>
                <a:spcPct val="90000"/>
              </a:lnSpc>
            </a:pPr>
            <a:r>
              <a:rPr lang="en-US" altLang="en-US" sz="2400" dirty="0"/>
              <a:t>Este </a:t>
            </a:r>
            <a:r>
              <a:rPr lang="en-US" altLang="en-US" sz="2400" dirty="0" err="1"/>
              <a:t>posibilă</a:t>
            </a:r>
            <a:r>
              <a:rPr lang="en-US" altLang="en-US" sz="2400" dirty="0"/>
              <a:t> </a:t>
            </a:r>
            <a:r>
              <a:rPr lang="en-US" altLang="en-US" sz="2400" dirty="0" err="1"/>
              <a:t>validarea</a:t>
            </a:r>
            <a:r>
              <a:rPr lang="en-US" altLang="en-US" sz="2400" dirty="0"/>
              <a:t> </a:t>
            </a:r>
            <a:r>
              <a:rPr lang="en-US" altLang="en-US" sz="2400" dirty="0" err="1"/>
              <a:t>mesajul</a:t>
            </a:r>
            <a:r>
              <a:rPr lang="en-US" altLang="en-US" sz="2400" dirty="0"/>
              <a:t> de </a:t>
            </a:r>
            <a:r>
              <a:rPr lang="en-US" altLang="en-US" sz="2400" dirty="0" err="1"/>
              <a:t>răspuns</a:t>
            </a:r>
            <a:r>
              <a:rPr lang="en-US" altLang="en-US" sz="2400" dirty="0"/>
              <a:t> SOAP </a:t>
            </a:r>
            <a:r>
              <a:rPr lang="en-US" altLang="en-US" sz="2400" dirty="0" err="1"/>
              <a:t>în</a:t>
            </a:r>
            <a:r>
              <a:rPr lang="en-US" altLang="en-US" sz="2400" dirty="0"/>
              <a:t> </a:t>
            </a:r>
            <a:r>
              <a:rPr lang="en-US" altLang="en-US" sz="2400" dirty="0" err="1"/>
              <a:t>cazul</a:t>
            </a:r>
            <a:r>
              <a:rPr lang="en-US" altLang="en-US" sz="2400" dirty="0"/>
              <a:t> </a:t>
            </a:r>
            <a:r>
              <a:rPr lang="en-US" altLang="en-US" sz="2400" dirty="0" err="1"/>
              <a:t>stilului</a:t>
            </a:r>
            <a:r>
              <a:rPr lang="en-US" altLang="en-US" sz="2400" dirty="0"/>
              <a:t> Document, </a:t>
            </a:r>
            <a:r>
              <a:rPr lang="en-US" altLang="en-US" sz="2400" dirty="0" err="1"/>
              <a:t>dar</a:t>
            </a:r>
            <a:r>
              <a:rPr lang="en-US" altLang="en-US" sz="2400" dirty="0"/>
              <a:t> nu </a:t>
            </a:r>
            <a:r>
              <a:rPr lang="en-US" altLang="en-US" sz="2400" dirty="0" err="1"/>
              <a:t>și</a:t>
            </a:r>
            <a:r>
              <a:rPr lang="en-US" altLang="en-US" sz="2400" dirty="0"/>
              <a:t> </a:t>
            </a:r>
            <a:r>
              <a:rPr lang="en-US" altLang="en-US" sz="2400" dirty="0" err="1"/>
              <a:t>când</a:t>
            </a:r>
            <a:r>
              <a:rPr lang="en-US" altLang="en-US" sz="2400" dirty="0"/>
              <a:t> se </a:t>
            </a:r>
            <a:r>
              <a:rPr lang="en-US" altLang="en-US" sz="2400" dirty="0" err="1"/>
              <a:t>utilizează</a:t>
            </a:r>
            <a:r>
              <a:rPr lang="en-US" altLang="en-US" sz="2400" dirty="0"/>
              <a:t> </a:t>
            </a:r>
            <a:r>
              <a:rPr lang="en-US" altLang="en-US" sz="2400" dirty="0" err="1"/>
              <a:t>stilul</a:t>
            </a:r>
            <a:r>
              <a:rPr lang="en-US" altLang="en-US" sz="2400" dirty="0"/>
              <a:t> RPC;</a:t>
            </a:r>
          </a:p>
          <a:p>
            <a:pPr>
              <a:lnSpc>
                <a:spcPct val="90000"/>
              </a:lnSpc>
            </a:pPr>
            <a:r>
              <a:rPr lang="en-US" altLang="en-US" sz="2400" dirty="0" err="1"/>
              <a:t>Dezavantajul</a:t>
            </a:r>
            <a:r>
              <a:rPr lang="en-US" altLang="en-US" sz="2400" dirty="0"/>
              <a:t> de </a:t>
            </a:r>
            <a:r>
              <a:rPr lang="en-US" altLang="en-US" sz="2400" dirty="0" err="1"/>
              <a:t>bază</a:t>
            </a:r>
            <a:r>
              <a:rPr lang="en-US" altLang="en-US" sz="2400" dirty="0"/>
              <a:t> al </a:t>
            </a:r>
            <a:r>
              <a:rPr lang="en-US" altLang="en-US" sz="2400" dirty="0" err="1"/>
              <a:t>utilizării</a:t>
            </a:r>
            <a:r>
              <a:rPr lang="en-US" altLang="en-US" sz="2400" dirty="0"/>
              <a:t> </a:t>
            </a:r>
            <a:r>
              <a:rPr lang="en-US" altLang="en-US" sz="2400" dirty="0" err="1"/>
              <a:t>stilului</a:t>
            </a:r>
            <a:r>
              <a:rPr lang="en-US" altLang="en-US" sz="2400" dirty="0"/>
              <a:t> RPC </a:t>
            </a:r>
            <a:r>
              <a:rPr lang="en-US" altLang="en-US" sz="2400" dirty="0" err="1"/>
              <a:t>este</a:t>
            </a:r>
            <a:r>
              <a:rPr lang="en-US" altLang="en-US" sz="2400" dirty="0"/>
              <a:t> </a:t>
            </a:r>
            <a:r>
              <a:rPr lang="en-US" altLang="en-US" sz="2400" dirty="0" err="1"/>
              <a:t>că</a:t>
            </a:r>
            <a:r>
              <a:rPr lang="en-US" altLang="en-US" sz="2400" dirty="0"/>
              <a:t> nu </a:t>
            </a:r>
            <a:r>
              <a:rPr lang="en-US" altLang="en-US" sz="2400" dirty="0" err="1"/>
              <a:t>acceptă</a:t>
            </a:r>
            <a:r>
              <a:rPr lang="en-US" altLang="en-US" sz="2400" dirty="0"/>
              <a:t> </a:t>
            </a:r>
            <a:r>
              <a:rPr lang="en-US" altLang="en-US" sz="2400" dirty="0" err="1"/>
              <a:t>tipuri</a:t>
            </a:r>
            <a:r>
              <a:rPr lang="en-US" altLang="en-US" sz="2400" dirty="0"/>
              <a:t> de date </a:t>
            </a:r>
            <a:r>
              <a:rPr lang="en-US" altLang="en-US" sz="2400" dirty="0" err="1"/>
              <a:t>complexe</a:t>
            </a:r>
            <a:r>
              <a:rPr lang="en-US" altLang="en-US" sz="2400" dirty="0"/>
              <a:t>, </a:t>
            </a:r>
            <a:r>
              <a:rPr lang="en-US" altLang="en-US" sz="2400" dirty="0" err="1"/>
              <a:t>în</a:t>
            </a:r>
            <a:r>
              <a:rPr lang="en-US" altLang="en-US" sz="2400" dirty="0"/>
              <a:t> </a:t>
            </a:r>
            <a:r>
              <a:rPr lang="en-US" altLang="en-US" sz="2400" dirty="0" err="1"/>
              <a:t>timp</a:t>
            </a:r>
            <a:r>
              <a:rPr lang="en-US" altLang="en-US" sz="2400" dirty="0"/>
              <a:t> </a:t>
            </a:r>
            <a:r>
              <a:rPr lang="en-US" altLang="en-US" sz="2400" dirty="0" err="1"/>
              <a:t>în</a:t>
            </a:r>
            <a:r>
              <a:rPr lang="en-US" altLang="en-US" sz="2400" dirty="0"/>
              <a:t> </a:t>
            </a:r>
            <a:r>
              <a:rPr lang="en-US" altLang="en-US" sz="2400" dirty="0" err="1"/>
              <a:t>cazul</a:t>
            </a:r>
            <a:r>
              <a:rPr lang="en-US" altLang="en-US" sz="2400" dirty="0"/>
              <a:t> Document </a:t>
            </a:r>
            <a:r>
              <a:rPr lang="en-US" altLang="en-US" sz="2400" dirty="0" err="1"/>
              <a:t>este</a:t>
            </a:r>
            <a:r>
              <a:rPr lang="en-US" altLang="en-US" sz="2400" dirty="0"/>
              <a:t> </a:t>
            </a:r>
            <a:r>
              <a:rPr lang="en-US" altLang="en-US" sz="2400" dirty="0" err="1"/>
              <a:t>că</a:t>
            </a:r>
            <a:r>
              <a:rPr lang="en-US" altLang="en-US" sz="2400" dirty="0"/>
              <a:t> </a:t>
            </a:r>
            <a:r>
              <a:rPr lang="en-US" altLang="en-US" sz="2400" dirty="0" err="1"/>
              <a:t>aduce</a:t>
            </a:r>
            <a:r>
              <a:rPr lang="en-US" altLang="en-US" sz="2400" dirty="0"/>
              <a:t> o </a:t>
            </a:r>
            <a:r>
              <a:rPr lang="en-US" altLang="en-US" sz="2400" dirty="0" err="1"/>
              <a:t>oarecare</a:t>
            </a:r>
            <a:r>
              <a:rPr lang="en-US" altLang="en-US" sz="2400" dirty="0"/>
              <a:t> </a:t>
            </a:r>
            <a:r>
              <a:rPr lang="en-US" altLang="en-US" sz="2400" dirty="0" err="1"/>
              <a:t>complexitate</a:t>
            </a:r>
            <a:r>
              <a:rPr lang="en-US" altLang="en-US" sz="2400" dirty="0"/>
              <a:t> sub forma XSD-</a:t>
            </a:r>
            <a:r>
              <a:rPr lang="en-US" altLang="en-US" sz="2400" dirty="0" err="1"/>
              <a:t>ului</a:t>
            </a:r>
            <a:r>
              <a:rPr lang="en-US" altLang="en-US" sz="2400" dirty="0"/>
              <a:t> pentru </a:t>
            </a:r>
            <a:r>
              <a:rPr lang="en-US" altLang="en-US" sz="2400" dirty="0" err="1"/>
              <a:t>definirea</a:t>
            </a:r>
            <a:r>
              <a:rPr lang="en-US" altLang="en-US" sz="2400" dirty="0"/>
              <a:t> </a:t>
            </a:r>
            <a:r>
              <a:rPr lang="en-US" altLang="en-US" sz="2400" dirty="0" err="1"/>
              <a:t>tipurilor</a:t>
            </a:r>
            <a:r>
              <a:rPr lang="en-US" altLang="en-US" sz="2400" dirty="0"/>
              <a:t> de date </a:t>
            </a:r>
            <a:r>
              <a:rPr lang="en-US" altLang="en-US" sz="2400" dirty="0" err="1"/>
              <a:t>complexe</a:t>
            </a:r>
            <a:r>
              <a:rPr lang="en-US" altLang="en-US" sz="2400" dirty="0"/>
              <a:t>;</a:t>
            </a:r>
          </a:p>
          <a:p>
            <a:pPr>
              <a:lnSpc>
                <a:spcPct val="90000"/>
              </a:lnSpc>
            </a:pPr>
            <a:r>
              <a:rPr lang="en-US" altLang="en-US" sz="2400" dirty="0" err="1"/>
              <a:t>Alegerea</a:t>
            </a:r>
            <a:r>
              <a:rPr lang="en-US" altLang="en-US" sz="2400" dirty="0"/>
              <a:t> </a:t>
            </a:r>
            <a:r>
              <a:rPr lang="en-US" altLang="en-US" sz="2400" dirty="0" err="1"/>
              <a:t>utilizării</a:t>
            </a:r>
            <a:r>
              <a:rPr lang="en-US" altLang="en-US" sz="2400" dirty="0"/>
              <a:t> </a:t>
            </a:r>
            <a:r>
              <a:rPr lang="en-US" altLang="en-US" sz="2400" dirty="0" err="1"/>
              <a:t>unuia</a:t>
            </a:r>
            <a:r>
              <a:rPr lang="en-US" altLang="en-US" sz="2400" dirty="0"/>
              <a:t> </a:t>
            </a:r>
            <a:r>
              <a:rPr lang="en-US" altLang="en-US" sz="2400" dirty="0" err="1"/>
              <a:t>dintre</a:t>
            </a:r>
            <a:r>
              <a:rPr lang="en-US" altLang="en-US" sz="2400" dirty="0"/>
              <a:t> </a:t>
            </a:r>
            <a:r>
              <a:rPr lang="en-US" altLang="en-US" sz="2400" dirty="0" err="1"/>
              <a:t>acestea</a:t>
            </a:r>
            <a:r>
              <a:rPr lang="en-US" altLang="en-US" sz="2400" dirty="0"/>
              <a:t> </a:t>
            </a:r>
            <a:r>
              <a:rPr lang="en-US" altLang="en-US" sz="2400" dirty="0" err="1"/>
              <a:t>depinde</a:t>
            </a:r>
            <a:r>
              <a:rPr lang="en-US" altLang="en-US" sz="2400" dirty="0"/>
              <a:t> de </a:t>
            </a:r>
            <a:r>
              <a:rPr lang="en-US" altLang="en-US" sz="2400" dirty="0" err="1"/>
              <a:t>cerințele</a:t>
            </a:r>
            <a:r>
              <a:rPr lang="en-US" altLang="en-US" sz="2400" dirty="0"/>
              <a:t> </a:t>
            </a:r>
            <a:r>
              <a:rPr lang="en-US" altLang="en-US" sz="2400" dirty="0" err="1"/>
              <a:t>clienților</a:t>
            </a:r>
            <a:r>
              <a:rPr lang="en-US" altLang="en-US" sz="2400" dirty="0"/>
              <a:t> care </a:t>
            </a:r>
            <a:r>
              <a:rPr lang="en-US" altLang="en-US" sz="2400" dirty="0" err="1"/>
              <a:t>consumă</a:t>
            </a:r>
            <a:r>
              <a:rPr lang="en-US" altLang="en-US" sz="2400" dirty="0"/>
              <a:t> </a:t>
            </a:r>
            <a:r>
              <a:rPr lang="en-US" altLang="en-US" sz="2400" dirty="0" err="1"/>
              <a:t>serviciul</a:t>
            </a:r>
            <a:r>
              <a:rPr lang="en-US" altLang="en-US" sz="2400" dirty="0"/>
              <a:t>.</a:t>
            </a:r>
          </a:p>
        </p:txBody>
      </p:sp>
    </p:spTree>
    <p:extLst>
      <p:ext uri="{BB962C8B-B14F-4D97-AF65-F5344CB8AC3E}">
        <p14:creationId xmlns:p14="http://schemas.microsoft.com/office/powerpoint/2010/main" val="406837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Structura</a:t>
            </a:r>
            <a:r>
              <a:rPr lang="en-US" dirty="0"/>
              <a:t> </a:t>
            </a:r>
            <a:r>
              <a:rPr lang="en-US" dirty="0" err="1"/>
              <a:t>mesajelor</a:t>
            </a:r>
            <a:r>
              <a:rPr lang="en-US" dirty="0"/>
              <a:t> SOAP</a:t>
            </a:r>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7" y="1712067"/>
            <a:ext cx="8835923" cy="5052154"/>
          </a:xfrm>
        </p:spPr>
        <p:txBody>
          <a:bodyPr>
            <a:noAutofit/>
          </a:bodyPr>
          <a:lstStyle/>
          <a:p>
            <a:pPr marL="0" indent="0">
              <a:lnSpc>
                <a:spcPct val="90000"/>
              </a:lnSpc>
              <a:buNone/>
            </a:pPr>
            <a:r>
              <a:rPr lang="en-US" altLang="en-US" sz="3800" dirty="0"/>
              <a:t>Un </a:t>
            </a:r>
            <a:r>
              <a:rPr lang="en-US" altLang="en-US" sz="3800" dirty="0" err="1"/>
              <a:t>mesaj</a:t>
            </a:r>
            <a:r>
              <a:rPr lang="en-US" altLang="en-US" sz="3800" dirty="0"/>
              <a:t> SOAP se </a:t>
            </a:r>
            <a:r>
              <a:rPr lang="en-US" altLang="en-US" sz="3800" dirty="0" err="1"/>
              <a:t>compune</a:t>
            </a:r>
            <a:r>
              <a:rPr lang="en-US" altLang="en-US" sz="3800" dirty="0"/>
              <a:t> din:</a:t>
            </a:r>
          </a:p>
          <a:p>
            <a:pPr>
              <a:lnSpc>
                <a:spcPct val="90000"/>
              </a:lnSpc>
            </a:pPr>
            <a:r>
              <a:rPr lang="en-US" altLang="en-US" dirty="0" err="1"/>
              <a:t>Partea</a:t>
            </a:r>
            <a:r>
              <a:rPr lang="en-US" altLang="en-US" dirty="0"/>
              <a:t> SOAP (</a:t>
            </a:r>
            <a:r>
              <a:rPr lang="en-US" altLang="en-US" dirty="0" err="1"/>
              <a:t>plic</a:t>
            </a:r>
            <a:r>
              <a:rPr lang="en-US" altLang="en-US" dirty="0"/>
              <a:t> SOAP):</a:t>
            </a:r>
          </a:p>
          <a:p>
            <a:pPr lvl="1"/>
            <a:r>
              <a:rPr lang="en-US" altLang="en-US" sz="3400" dirty="0" err="1"/>
              <a:t>Antete</a:t>
            </a:r>
            <a:r>
              <a:rPr lang="en-US" altLang="en-US" sz="3400" dirty="0"/>
              <a:t> SOAP </a:t>
            </a:r>
            <a:r>
              <a:rPr lang="en-US" altLang="en-US" sz="3400" dirty="0" err="1"/>
              <a:t>descrise</a:t>
            </a:r>
            <a:r>
              <a:rPr lang="en-US" altLang="en-US" sz="3400" dirty="0"/>
              <a:t> de policy-</a:t>
            </a:r>
            <a:r>
              <a:rPr lang="en-US" altLang="en-US" sz="3400" dirty="0" err="1"/>
              <a:t>uri</a:t>
            </a:r>
            <a:r>
              <a:rPr lang="en-US" altLang="en-US" sz="3400" dirty="0"/>
              <a:t> (pot </a:t>
            </a:r>
            <a:r>
              <a:rPr lang="en-US" altLang="en-US" sz="3400" dirty="0" err="1"/>
              <a:t>lipsi</a:t>
            </a:r>
            <a:r>
              <a:rPr lang="en-US" altLang="en-US" sz="3400" dirty="0"/>
              <a:t>);</a:t>
            </a:r>
          </a:p>
          <a:p>
            <a:pPr lvl="1"/>
            <a:r>
              <a:rPr lang="en-US" altLang="en-US" sz="3400" dirty="0"/>
              <a:t>Corp SOAP </a:t>
            </a:r>
            <a:r>
              <a:rPr lang="en-US" altLang="en-US" sz="3400" dirty="0" err="1"/>
              <a:t>având</a:t>
            </a:r>
            <a:r>
              <a:rPr lang="en-US" altLang="en-US" sz="3400" dirty="0"/>
              <a:t> </a:t>
            </a:r>
            <a:r>
              <a:rPr lang="en-US" altLang="en-US" sz="3400" dirty="0" err="1"/>
              <a:t>conținut</a:t>
            </a:r>
            <a:r>
              <a:rPr lang="en-US" altLang="en-US" sz="3400" dirty="0"/>
              <a:t> XML </a:t>
            </a:r>
            <a:r>
              <a:rPr lang="en-US" altLang="en-US" sz="3400" dirty="0" err="1"/>
              <a:t>sau</a:t>
            </a:r>
            <a:r>
              <a:rPr lang="en-US" altLang="en-US" sz="3400" dirty="0"/>
              <a:t> </a:t>
            </a:r>
            <a:r>
              <a:rPr lang="en-US" altLang="en-US" sz="3400" dirty="0" err="1"/>
              <a:t>eroare</a:t>
            </a:r>
            <a:r>
              <a:rPr lang="en-US" altLang="en-US" sz="3400" dirty="0"/>
              <a:t>.</a:t>
            </a:r>
          </a:p>
          <a:p>
            <a:r>
              <a:rPr lang="en-US" altLang="en-US" dirty="0" err="1"/>
              <a:t>Atașamente</a:t>
            </a:r>
            <a:r>
              <a:rPr lang="en-US" altLang="en-US" dirty="0"/>
              <a:t> </a:t>
            </a:r>
            <a:r>
              <a:rPr lang="en-US" altLang="en-US" dirty="0" err="1"/>
              <a:t>suplimentare</a:t>
            </a:r>
            <a:r>
              <a:rPr lang="en-US" altLang="en-US" dirty="0"/>
              <a:t>:</a:t>
            </a:r>
          </a:p>
          <a:p>
            <a:pPr lvl="1"/>
            <a:r>
              <a:rPr lang="en-US" altLang="en-US" sz="3400" dirty="0" err="1"/>
              <a:t>Tipul</a:t>
            </a:r>
            <a:r>
              <a:rPr lang="en-US" altLang="en-US" sz="3400" dirty="0"/>
              <a:t> </a:t>
            </a:r>
            <a:r>
              <a:rPr lang="en-US" altLang="en-US" sz="3400" dirty="0" err="1"/>
              <a:t>este</a:t>
            </a:r>
            <a:r>
              <a:rPr lang="en-US" altLang="en-US" sz="3400" dirty="0"/>
              <a:t> </a:t>
            </a:r>
            <a:r>
              <a:rPr lang="en-US" altLang="en-US" sz="3400" dirty="0" err="1"/>
              <a:t>descris</a:t>
            </a:r>
            <a:r>
              <a:rPr lang="en-US" altLang="en-US" sz="3400" dirty="0"/>
              <a:t> de </a:t>
            </a:r>
            <a:r>
              <a:rPr lang="en-US" altLang="en-US" sz="3400" dirty="0" err="1"/>
              <a:t>antetul</a:t>
            </a:r>
            <a:r>
              <a:rPr lang="en-US" altLang="en-US" sz="3400" dirty="0"/>
              <a:t> MIME;</a:t>
            </a:r>
          </a:p>
          <a:p>
            <a:pPr lvl="1"/>
            <a:r>
              <a:rPr lang="en-US" altLang="en-US" sz="3400" dirty="0" err="1"/>
              <a:t>Conținut</a:t>
            </a:r>
            <a:r>
              <a:rPr lang="en-US" altLang="en-US" sz="3400" dirty="0"/>
              <a:t> care poate fi XML </a:t>
            </a:r>
            <a:r>
              <a:rPr lang="en-US" altLang="en-US" sz="3400" dirty="0" err="1"/>
              <a:t>sau</a:t>
            </a:r>
            <a:r>
              <a:rPr lang="en-US" altLang="en-US" sz="3400" dirty="0"/>
              <a:t> non-XML.</a:t>
            </a:r>
          </a:p>
        </p:txBody>
      </p:sp>
      <p:pic>
        <p:nvPicPr>
          <p:cNvPr id="3" name="Picture 2">
            <a:extLst>
              <a:ext uri="{FF2B5EF4-FFF2-40B4-BE49-F238E27FC236}">
                <a16:creationId xmlns:a16="http://schemas.microsoft.com/office/drawing/2014/main" id="{0012B533-6579-11BD-0252-F478BDDE9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928" y="1880707"/>
            <a:ext cx="2276475" cy="47148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9744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Transportarea</a:t>
            </a:r>
            <a:r>
              <a:rPr lang="en-US" dirty="0"/>
              <a:t> </a:t>
            </a:r>
            <a:r>
              <a:rPr lang="en-US" dirty="0" err="1"/>
              <a:t>mesajelor</a:t>
            </a:r>
            <a:r>
              <a:rPr lang="en-US" dirty="0"/>
              <a:t> SOAP</a:t>
            </a:r>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7" y="1712067"/>
            <a:ext cx="10847603" cy="2433213"/>
          </a:xfrm>
        </p:spPr>
        <p:txBody>
          <a:bodyPr>
            <a:noAutofit/>
          </a:bodyPr>
          <a:lstStyle/>
          <a:p>
            <a:pPr marL="0" indent="0">
              <a:lnSpc>
                <a:spcPct val="90000"/>
              </a:lnSpc>
              <a:buNone/>
            </a:pPr>
            <a:r>
              <a:rPr lang="en-US" altLang="en-US" dirty="0" err="1"/>
              <a:t>Mesajele</a:t>
            </a:r>
            <a:r>
              <a:rPr lang="en-US" altLang="en-US" dirty="0"/>
              <a:t> SOAP pot fi </a:t>
            </a:r>
            <a:r>
              <a:rPr lang="en-US" altLang="en-US" dirty="0" err="1"/>
              <a:t>transportate</a:t>
            </a:r>
            <a:r>
              <a:rPr lang="en-US" altLang="en-US" dirty="0"/>
              <a:t> </a:t>
            </a:r>
            <a:r>
              <a:rPr lang="en-US" altLang="en-US" dirty="0" err="1"/>
              <a:t>utilizând</a:t>
            </a:r>
            <a:r>
              <a:rPr lang="en-US" altLang="en-US" dirty="0"/>
              <a:t>:</a:t>
            </a:r>
          </a:p>
          <a:p>
            <a:r>
              <a:rPr lang="en-US" altLang="en-US" sz="3400" dirty="0" err="1"/>
              <a:t>Apeluri</a:t>
            </a:r>
            <a:r>
              <a:rPr lang="en-US" altLang="en-US" sz="3400" dirty="0"/>
              <a:t> de tip POST </a:t>
            </a:r>
            <a:r>
              <a:rPr lang="en-US" altLang="en-US" sz="3400" dirty="0" err="1"/>
              <a:t>în</a:t>
            </a:r>
            <a:r>
              <a:rPr lang="en-US" altLang="en-US" sz="3400" dirty="0"/>
              <a:t> HTTP(s);</a:t>
            </a:r>
          </a:p>
          <a:p>
            <a:r>
              <a:rPr lang="en-US" altLang="en-US" sz="3400" dirty="0"/>
              <a:t>E-mail-</a:t>
            </a:r>
            <a:r>
              <a:rPr lang="en-US" altLang="en-US" sz="3400" dirty="0" err="1"/>
              <a:t>uri</a:t>
            </a:r>
            <a:r>
              <a:rPr lang="en-US" altLang="en-US" sz="3400" dirty="0"/>
              <a:t> </a:t>
            </a:r>
            <a:r>
              <a:rPr lang="en-US" altLang="en-US" sz="3400" dirty="0" err="1"/>
              <a:t>având</a:t>
            </a:r>
            <a:r>
              <a:rPr lang="en-US" altLang="en-US" sz="3400" dirty="0"/>
              <a:t> </a:t>
            </a:r>
            <a:r>
              <a:rPr lang="en-US" altLang="en-US" sz="3400" dirty="0" err="1"/>
              <a:t>în</a:t>
            </a:r>
            <a:r>
              <a:rPr lang="en-US" altLang="en-US" sz="3400" dirty="0"/>
              <a:t> </a:t>
            </a:r>
            <a:r>
              <a:rPr lang="en-US" altLang="en-US" sz="3400" dirty="0" err="1"/>
              <a:t>corp</a:t>
            </a:r>
            <a:r>
              <a:rPr lang="en-US" altLang="en-US" sz="3400" dirty="0"/>
              <a:t> </a:t>
            </a:r>
            <a:r>
              <a:rPr lang="en-US" altLang="en-US" sz="3400" dirty="0" err="1"/>
              <a:t>mesajul</a:t>
            </a:r>
            <a:r>
              <a:rPr lang="en-US" altLang="en-US" sz="3400" dirty="0"/>
              <a:t> SOAP </a:t>
            </a:r>
            <a:r>
              <a:rPr lang="en-US" altLang="en-US" sz="3400" dirty="0" err="1"/>
              <a:t>livrate</a:t>
            </a:r>
            <a:r>
              <a:rPr lang="en-US" altLang="en-US" sz="3400" dirty="0"/>
              <a:t> cu SMTP;</a:t>
            </a:r>
          </a:p>
          <a:p>
            <a:r>
              <a:rPr lang="en-US" altLang="en-US" sz="3400" dirty="0" err="1"/>
              <a:t>Notificări</a:t>
            </a:r>
            <a:r>
              <a:rPr lang="en-US" altLang="en-US" sz="3400" dirty="0"/>
              <a:t> JMS </a:t>
            </a:r>
            <a:r>
              <a:rPr lang="en-US" altLang="en-US" sz="3400" dirty="0" err="1"/>
              <a:t>către</a:t>
            </a:r>
            <a:r>
              <a:rPr lang="en-US" altLang="en-US" sz="3400" dirty="0"/>
              <a:t> </a:t>
            </a:r>
            <a:r>
              <a:rPr lang="en-US" altLang="en-US" sz="3400" dirty="0" err="1"/>
              <a:t>cozi</a:t>
            </a:r>
            <a:r>
              <a:rPr lang="en-US" altLang="en-US" sz="3400" dirty="0"/>
              <a:t> de </a:t>
            </a:r>
            <a:r>
              <a:rPr lang="en-US" altLang="en-US" sz="3400" dirty="0" err="1"/>
              <a:t>mesaje</a:t>
            </a:r>
            <a:r>
              <a:rPr lang="en-US" altLang="en-US" sz="3400" dirty="0"/>
              <a:t> ale </a:t>
            </a:r>
            <a:r>
              <a:rPr lang="en-US" altLang="en-US" sz="3400" dirty="0" err="1"/>
              <a:t>serviciilor</a:t>
            </a:r>
            <a:r>
              <a:rPr lang="en-US" altLang="en-US" sz="3400" dirty="0"/>
              <a:t>.</a:t>
            </a:r>
          </a:p>
        </p:txBody>
      </p:sp>
      <p:pic>
        <p:nvPicPr>
          <p:cNvPr id="5122" name="Picture 2">
            <a:extLst>
              <a:ext uri="{FF2B5EF4-FFF2-40B4-BE49-F238E27FC236}">
                <a16:creationId xmlns:a16="http://schemas.microsoft.com/office/drawing/2014/main" id="{1A7D83A8-522C-BF49-83EE-A195B1F32C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5870" y="4416460"/>
            <a:ext cx="3241040" cy="17331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4" name="Picture 4" descr="SMTP - Weble">
            <a:extLst>
              <a:ext uri="{FF2B5EF4-FFF2-40B4-BE49-F238E27FC236}">
                <a16:creationId xmlns:a16="http://schemas.microsoft.com/office/drawing/2014/main" id="{B211D9E0-F853-880F-639E-E69B0BF00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3854308"/>
            <a:ext cx="2857500" cy="2857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Understanding IoT Protocols – Matching your Requirements to the Right  Option - Solace">
            <a:extLst>
              <a:ext uri="{FF2B5EF4-FFF2-40B4-BE49-F238E27FC236}">
                <a16:creationId xmlns:a16="http://schemas.microsoft.com/office/drawing/2014/main" id="{87A40E24-38F2-7BA4-4DA7-5914F62865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1543" y="4330559"/>
            <a:ext cx="3810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39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5122"/>
                                        </p:tgtEl>
                                        <p:attrNameLst>
                                          <p:attrName>style.visibility</p:attrName>
                                        </p:attrNameLst>
                                      </p:cBhvr>
                                      <p:to>
                                        <p:strVal val="visible"/>
                                      </p:to>
                                    </p:set>
                                    <p:anim calcmode="lin" valueType="num">
                                      <p:cBhvr>
                                        <p:cTn id="14" dur="500" fill="hold"/>
                                        <p:tgtEl>
                                          <p:spTgt spid="5122"/>
                                        </p:tgtEl>
                                        <p:attrNameLst>
                                          <p:attrName>ppt_w</p:attrName>
                                        </p:attrNameLst>
                                      </p:cBhvr>
                                      <p:tavLst>
                                        <p:tav tm="0">
                                          <p:val>
                                            <p:fltVal val="0"/>
                                          </p:val>
                                        </p:tav>
                                        <p:tav tm="100000">
                                          <p:val>
                                            <p:strVal val="#ppt_w"/>
                                          </p:val>
                                        </p:tav>
                                      </p:tavLst>
                                    </p:anim>
                                    <p:anim calcmode="lin" valueType="num">
                                      <p:cBhvr>
                                        <p:cTn id="15" dur="500" fill="hold"/>
                                        <p:tgtEl>
                                          <p:spTgt spid="5122"/>
                                        </p:tgtEl>
                                        <p:attrNameLst>
                                          <p:attrName>ppt_h</p:attrName>
                                        </p:attrNameLst>
                                      </p:cBhvr>
                                      <p:tavLst>
                                        <p:tav tm="0">
                                          <p:val>
                                            <p:fltVal val="0"/>
                                          </p:val>
                                        </p:tav>
                                        <p:tav tm="100000">
                                          <p:val>
                                            <p:strVal val="#ppt_h"/>
                                          </p:val>
                                        </p:tav>
                                      </p:tavLst>
                                    </p:anim>
                                    <p:animEffect transition="in" filter="fade">
                                      <p:cBhvr>
                                        <p:cTn id="16" dur="500"/>
                                        <p:tgtEl>
                                          <p:spTgt spid="512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par>
                          <p:cTn id="21" fill="hold">
                            <p:stCondLst>
                              <p:cond delay="0"/>
                            </p:stCondLst>
                            <p:childTnLst>
                              <p:par>
                                <p:cTn id="22" presetID="53" presetClass="entr" presetSubtype="16" fill="hold" nodeType="afterEffect">
                                  <p:stCondLst>
                                    <p:cond delay="0"/>
                                  </p:stCondLst>
                                  <p:childTnLst>
                                    <p:set>
                                      <p:cBhvr>
                                        <p:cTn id="23" dur="1" fill="hold">
                                          <p:stCondLst>
                                            <p:cond delay="0"/>
                                          </p:stCondLst>
                                        </p:cTn>
                                        <p:tgtEl>
                                          <p:spTgt spid="5124"/>
                                        </p:tgtEl>
                                        <p:attrNameLst>
                                          <p:attrName>style.visibility</p:attrName>
                                        </p:attrNameLst>
                                      </p:cBhvr>
                                      <p:to>
                                        <p:strVal val="visible"/>
                                      </p:to>
                                    </p:set>
                                    <p:anim calcmode="lin" valueType="num">
                                      <p:cBhvr>
                                        <p:cTn id="24" dur="500" fill="hold"/>
                                        <p:tgtEl>
                                          <p:spTgt spid="5124"/>
                                        </p:tgtEl>
                                        <p:attrNameLst>
                                          <p:attrName>ppt_w</p:attrName>
                                        </p:attrNameLst>
                                      </p:cBhvr>
                                      <p:tavLst>
                                        <p:tav tm="0">
                                          <p:val>
                                            <p:fltVal val="0"/>
                                          </p:val>
                                        </p:tav>
                                        <p:tav tm="100000">
                                          <p:val>
                                            <p:strVal val="#ppt_w"/>
                                          </p:val>
                                        </p:tav>
                                      </p:tavLst>
                                    </p:anim>
                                    <p:anim calcmode="lin" valueType="num">
                                      <p:cBhvr>
                                        <p:cTn id="25" dur="500" fill="hold"/>
                                        <p:tgtEl>
                                          <p:spTgt spid="5124"/>
                                        </p:tgtEl>
                                        <p:attrNameLst>
                                          <p:attrName>ppt_h</p:attrName>
                                        </p:attrNameLst>
                                      </p:cBhvr>
                                      <p:tavLst>
                                        <p:tav tm="0">
                                          <p:val>
                                            <p:fltVal val="0"/>
                                          </p:val>
                                        </p:tav>
                                        <p:tav tm="100000">
                                          <p:val>
                                            <p:strVal val="#ppt_h"/>
                                          </p:val>
                                        </p:tav>
                                      </p:tavLst>
                                    </p:anim>
                                    <p:animEffect transition="in" filter="fade">
                                      <p:cBhvr>
                                        <p:cTn id="26" dur="500"/>
                                        <p:tgtEl>
                                          <p:spTgt spid="512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par>
                          <p:cTn id="31" fill="hold">
                            <p:stCondLst>
                              <p:cond delay="0"/>
                            </p:stCondLst>
                            <p:childTnLst>
                              <p:par>
                                <p:cTn id="32" presetID="53" presetClass="entr" presetSubtype="16" fill="hold" nodeType="afterEffect">
                                  <p:stCondLst>
                                    <p:cond delay="0"/>
                                  </p:stCondLst>
                                  <p:childTnLst>
                                    <p:set>
                                      <p:cBhvr>
                                        <p:cTn id="33" dur="1" fill="hold">
                                          <p:stCondLst>
                                            <p:cond delay="0"/>
                                          </p:stCondLst>
                                        </p:cTn>
                                        <p:tgtEl>
                                          <p:spTgt spid="5126"/>
                                        </p:tgtEl>
                                        <p:attrNameLst>
                                          <p:attrName>style.visibility</p:attrName>
                                        </p:attrNameLst>
                                      </p:cBhvr>
                                      <p:to>
                                        <p:strVal val="visible"/>
                                      </p:to>
                                    </p:set>
                                    <p:anim calcmode="lin" valueType="num">
                                      <p:cBhvr>
                                        <p:cTn id="34" dur="500" fill="hold"/>
                                        <p:tgtEl>
                                          <p:spTgt spid="5126"/>
                                        </p:tgtEl>
                                        <p:attrNameLst>
                                          <p:attrName>ppt_w</p:attrName>
                                        </p:attrNameLst>
                                      </p:cBhvr>
                                      <p:tavLst>
                                        <p:tav tm="0">
                                          <p:val>
                                            <p:fltVal val="0"/>
                                          </p:val>
                                        </p:tav>
                                        <p:tav tm="100000">
                                          <p:val>
                                            <p:strVal val="#ppt_w"/>
                                          </p:val>
                                        </p:tav>
                                      </p:tavLst>
                                    </p:anim>
                                    <p:anim calcmode="lin" valueType="num">
                                      <p:cBhvr>
                                        <p:cTn id="35" dur="500" fill="hold"/>
                                        <p:tgtEl>
                                          <p:spTgt spid="5126"/>
                                        </p:tgtEl>
                                        <p:attrNameLst>
                                          <p:attrName>ppt_h</p:attrName>
                                        </p:attrNameLst>
                                      </p:cBhvr>
                                      <p:tavLst>
                                        <p:tav tm="0">
                                          <p:val>
                                            <p:fltVal val="0"/>
                                          </p:val>
                                        </p:tav>
                                        <p:tav tm="100000">
                                          <p:val>
                                            <p:strVal val="#ppt_h"/>
                                          </p:val>
                                        </p:tav>
                                      </p:tavLst>
                                    </p:anim>
                                    <p:animEffect transition="in" filter="fade">
                                      <p:cBhvr>
                                        <p:cTn id="36"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Îmbunătățirea</a:t>
            </a:r>
            <a:r>
              <a:rPr lang="en-US" dirty="0"/>
              <a:t> </a:t>
            </a:r>
            <a:r>
              <a:rPr lang="en-US" dirty="0" err="1"/>
              <a:t>serviciilor</a:t>
            </a:r>
            <a:r>
              <a:rPr lang="en-US" dirty="0"/>
              <a:t> Web XML cu</a:t>
            </a:r>
            <a:br>
              <a:rPr lang="en-US" dirty="0"/>
            </a:br>
            <a:r>
              <a:rPr lang="en-US" dirty="0" err="1"/>
              <a:t>ajutorul</a:t>
            </a:r>
            <a:r>
              <a:rPr lang="en-US" dirty="0"/>
              <a:t> </a:t>
            </a:r>
            <a:r>
              <a:rPr lang="en-US" dirty="0" err="1"/>
              <a:t>protocoalelor</a:t>
            </a:r>
            <a:r>
              <a:rPr lang="en-US" dirty="0"/>
              <a:t> WS-*</a:t>
            </a:r>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391054"/>
            <a:ext cx="11819684" cy="5431532"/>
          </a:xfrm>
        </p:spPr>
        <p:txBody>
          <a:bodyPr>
            <a:noAutofit/>
          </a:bodyPr>
          <a:lstStyle/>
          <a:p>
            <a:pPr>
              <a:lnSpc>
                <a:spcPct val="90000"/>
              </a:lnSpc>
            </a:pPr>
            <a:r>
              <a:rPr lang="en-US" altLang="en-US" sz="2000" dirty="0" err="1"/>
              <a:t>Protocoale</a:t>
            </a:r>
            <a:r>
              <a:rPr lang="en-US" altLang="en-US" sz="2000" dirty="0"/>
              <a:t> pentru </a:t>
            </a:r>
            <a:r>
              <a:rPr lang="en-US" altLang="en-US" sz="2000" dirty="0" err="1"/>
              <a:t>transparența</a:t>
            </a:r>
            <a:r>
              <a:rPr lang="en-US" altLang="en-US" sz="2000" dirty="0"/>
              <a:t> </a:t>
            </a:r>
            <a:r>
              <a:rPr lang="en-US" altLang="en-US" sz="2000" dirty="0" err="1"/>
              <a:t>localizării</a:t>
            </a:r>
            <a:r>
              <a:rPr lang="en-US" altLang="en-US" sz="2000" dirty="0"/>
              <a:t>:</a:t>
            </a:r>
          </a:p>
          <a:p>
            <a:pPr lvl="1"/>
            <a:r>
              <a:rPr lang="en-US" altLang="en-US" sz="1800" dirty="0"/>
              <a:t>UDDI (Universal Description, Discovery, and Integration) v2/v3;</a:t>
            </a:r>
          </a:p>
          <a:p>
            <a:pPr lvl="1"/>
            <a:r>
              <a:rPr lang="en-US" altLang="en-US" sz="1800" dirty="0"/>
              <a:t>WS-Discovery: un protocol de </a:t>
            </a:r>
            <a:r>
              <a:rPr lang="en-US" altLang="en-US" sz="1800" dirty="0" err="1"/>
              <a:t>descoperire</a:t>
            </a:r>
            <a:r>
              <a:rPr lang="en-US" altLang="en-US" sz="1800" dirty="0"/>
              <a:t> multicast pentru </a:t>
            </a:r>
            <a:r>
              <a:rPr lang="en-US" altLang="en-US" sz="1800" dirty="0" err="1"/>
              <a:t>localizarea</a:t>
            </a:r>
            <a:r>
              <a:rPr lang="en-US" altLang="en-US" sz="1800" dirty="0"/>
              <a:t> </a:t>
            </a:r>
            <a:r>
              <a:rPr lang="en-US" altLang="en-US" sz="1800" dirty="0" err="1"/>
              <a:t>serviciilor</a:t>
            </a:r>
            <a:r>
              <a:rPr lang="en-US" altLang="en-US" sz="1800" dirty="0"/>
              <a:t> </a:t>
            </a:r>
            <a:r>
              <a:rPr lang="en-US" altLang="en-US" sz="1800" dirty="0" err="1"/>
              <a:t>în</a:t>
            </a:r>
            <a:r>
              <a:rPr lang="en-US" altLang="en-US" sz="1800" dirty="0"/>
              <a:t> </a:t>
            </a:r>
            <a:r>
              <a:rPr lang="en-US" altLang="en-US" sz="1800" dirty="0" err="1"/>
              <a:t>rețea</a:t>
            </a:r>
            <a:r>
              <a:rPr lang="en-US" altLang="en-US" sz="1800" dirty="0"/>
              <a:t>.</a:t>
            </a:r>
          </a:p>
          <a:p>
            <a:pPr>
              <a:lnSpc>
                <a:spcPct val="90000"/>
              </a:lnSpc>
            </a:pPr>
            <a:r>
              <a:rPr lang="en-US" altLang="en-US" sz="2000" dirty="0" err="1"/>
              <a:t>Protocoale</a:t>
            </a:r>
            <a:r>
              <a:rPr lang="en-US" altLang="en-US" sz="2000" dirty="0"/>
              <a:t> de management:</a:t>
            </a:r>
          </a:p>
          <a:p>
            <a:pPr lvl="1"/>
            <a:r>
              <a:rPr lang="en-US" altLang="en-US" sz="1800" dirty="0"/>
              <a:t>WS-Management: pentru </a:t>
            </a:r>
            <a:r>
              <a:rPr lang="en-US" altLang="en-US" sz="1800" dirty="0" err="1"/>
              <a:t>gestionarea</a:t>
            </a:r>
            <a:r>
              <a:rPr lang="en-US" altLang="en-US" sz="1800" dirty="0"/>
              <a:t> server-</a:t>
            </a:r>
            <a:r>
              <a:rPr lang="en-US" altLang="en-US" sz="1800" dirty="0" err="1"/>
              <a:t>elor</a:t>
            </a:r>
            <a:r>
              <a:rPr lang="en-US" altLang="en-US" sz="1800" dirty="0"/>
              <a:t>, </a:t>
            </a:r>
            <a:r>
              <a:rPr lang="en-US" altLang="en-US" sz="1800" dirty="0" err="1"/>
              <a:t>dispozitivelor</a:t>
            </a:r>
            <a:r>
              <a:rPr lang="en-US" altLang="en-US" sz="1800" dirty="0"/>
              <a:t> </a:t>
            </a:r>
            <a:r>
              <a:rPr lang="en-US" altLang="en-US" sz="1800" dirty="0" err="1"/>
              <a:t>și</a:t>
            </a:r>
            <a:r>
              <a:rPr lang="en-US" altLang="en-US" sz="1800" dirty="0"/>
              <a:t> </a:t>
            </a:r>
            <a:r>
              <a:rPr lang="en-US" altLang="en-US" sz="1800" dirty="0" err="1"/>
              <a:t>aplicațiilor</a:t>
            </a:r>
            <a:r>
              <a:rPr lang="en-US" altLang="en-US" sz="1800" dirty="0"/>
              <a:t>.</a:t>
            </a:r>
          </a:p>
          <a:p>
            <a:pPr>
              <a:lnSpc>
                <a:spcPct val="90000"/>
              </a:lnSpc>
            </a:pPr>
            <a:r>
              <a:rPr lang="en-US" altLang="en-US" sz="2000" dirty="0" err="1"/>
              <a:t>Protocoale</a:t>
            </a:r>
            <a:r>
              <a:rPr lang="en-US" altLang="en-US" sz="2000" dirty="0"/>
              <a:t> pentru </a:t>
            </a:r>
            <a:r>
              <a:rPr lang="en-US" altLang="en-US" sz="2000" dirty="0" err="1"/>
              <a:t>tranzacții</a:t>
            </a:r>
            <a:r>
              <a:rPr lang="en-US" altLang="en-US" sz="2000" dirty="0"/>
              <a:t>:</a:t>
            </a:r>
          </a:p>
          <a:p>
            <a:pPr lvl="1"/>
            <a:r>
              <a:rPr lang="en-US" altLang="en-US" sz="1800" dirty="0"/>
              <a:t>WS-Transaction: </a:t>
            </a:r>
            <a:r>
              <a:rPr lang="en-US" altLang="en-US" sz="1800" dirty="0" err="1"/>
              <a:t>descrie</a:t>
            </a:r>
            <a:r>
              <a:rPr lang="en-US" altLang="en-US" sz="1800" dirty="0"/>
              <a:t> </a:t>
            </a:r>
            <a:r>
              <a:rPr lang="en-US" altLang="en-US" sz="1800" dirty="0" err="1"/>
              <a:t>tipurile</a:t>
            </a:r>
            <a:r>
              <a:rPr lang="en-US" altLang="en-US" sz="1800" dirty="0"/>
              <a:t> pentru </a:t>
            </a:r>
            <a:r>
              <a:rPr lang="en-US" altLang="en-US" sz="1800" dirty="0" err="1"/>
              <a:t>coordonarea</a:t>
            </a:r>
            <a:r>
              <a:rPr lang="en-US" altLang="en-US" sz="1800" dirty="0"/>
              <a:t> </a:t>
            </a:r>
            <a:r>
              <a:rPr lang="en-US" altLang="en-US" sz="1800" dirty="0" err="1"/>
              <a:t>tranzacțiilor</a:t>
            </a:r>
            <a:r>
              <a:rPr lang="en-US" altLang="en-US" sz="1800" dirty="0"/>
              <a:t> </a:t>
            </a:r>
            <a:r>
              <a:rPr lang="en-US" altLang="en-US" sz="1800" dirty="0" err="1"/>
              <a:t>atomice</a:t>
            </a:r>
            <a:r>
              <a:rPr lang="en-US" altLang="en-US" sz="1800" dirty="0"/>
              <a:t> (TA) </a:t>
            </a:r>
            <a:r>
              <a:rPr lang="en-US" altLang="en-US" sz="1800" dirty="0" err="1"/>
              <a:t>și</a:t>
            </a:r>
            <a:r>
              <a:rPr lang="en-US" altLang="en-US" sz="1800" dirty="0"/>
              <a:t> </a:t>
            </a:r>
            <a:r>
              <a:rPr lang="en-US" altLang="en-US" sz="1800" dirty="0" err="1"/>
              <a:t>activităților</a:t>
            </a:r>
            <a:r>
              <a:rPr lang="en-US" altLang="en-US" sz="1800" dirty="0"/>
              <a:t> de business (BA).</a:t>
            </a:r>
          </a:p>
          <a:p>
            <a:pPr>
              <a:lnSpc>
                <a:spcPct val="90000"/>
              </a:lnSpc>
            </a:pPr>
            <a:r>
              <a:rPr lang="en-US" altLang="en-US" sz="2000" dirty="0" err="1"/>
              <a:t>Protocoale</a:t>
            </a:r>
            <a:r>
              <a:rPr lang="en-US" altLang="en-US" sz="2000" dirty="0"/>
              <a:t> pentru </a:t>
            </a:r>
            <a:r>
              <a:rPr lang="en-US" altLang="en-US" sz="2000" dirty="0" err="1"/>
              <a:t>publicare</a:t>
            </a:r>
            <a:r>
              <a:rPr lang="en-US" altLang="en-US" sz="2000" dirty="0"/>
              <a:t> / </a:t>
            </a:r>
            <a:r>
              <a:rPr lang="en-US" altLang="en-US" sz="2000" dirty="0" err="1"/>
              <a:t>abonare</a:t>
            </a:r>
            <a:r>
              <a:rPr lang="en-US" altLang="en-US" sz="2000" dirty="0"/>
              <a:t>:</a:t>
            </a:r>
          </a:p>
          <a:p>
            <a:pPr lvl="1"/>
            <a:r>
              <a:rPr lang="en-US" altLang="en-US" sz="1800" dirty="0"/>
              <a:t>WS-</a:t>
            </a:r>
            <a:r>
              <a:rPr lang="en-US" altLang="en-US" sz="1800" dirty="0" err="1"/>
              <a:t>Eventing</a:t>
            </a:r>
            <a:r>
              <a:rPr lang="en-US" altLang="en-US" sz="1800" dirty="0"/>
              <a:t>;</a:t>
            </a:r>
          </a:p>
          <a:p>
            <a:pPr lvl="1"/>
            <a:r>
              <a:rPr lang="en-US" altLang="en-US" sz="1800" dirty="0"/>
              <a:t>WS-Notification.</a:t>
            </a:r>
          </a:p>
          <a:p>
            <a:r>
              <a:rPr lang="en-US" altLang="en-US" sz="2200" dirty="0" err="1"/>
              <a:t>Protocoale</a:t>
            </a:r>
            <a:r>
              <a:rPr lang="en-US" altLang="en-US" sz="2200" dirty="0"/>
              <a:t> pentru </a:t>
            </a:r>
            <a:r>
              <a:rPr lang="en-US" altLang="en-US" sz="2200" dirty="0" err="1"/>
              <a:t>comunicarea</a:t>
            </a:r>
            <a:r>
              <a:rPr lang="en-US" altLang="en-US" sz="2200" dirty="0"/>
              <a:t> </a:t>
            </a:r>
            <a:r>
              <a:rPr lang="en-US" altLang="en-US" sz="2200" dirty="0" err="1"/>
              <a:t>asincronă</a:t>
            </a:r>
            <a:r>
              <a:rPr lang="en-US" altLang="en-US" sz="2200" dirty="0"/>
              <a:t>:</a:t>
            </a:r>
          </a:p>
          <a:p>
            <a:pPr lvl="1"/>
            <a:r>
              <a:rPr lang="en-US" altLang="en-US" sz="1800" dirty="0"/>
              <a:t>WS-Addressing: </a:t>
            </a:r>
            <a:r>
              <a:rPr lang="en-US" altLang="en-US" sz="1800" dirty="0" err="1"/>
              <a:t>permite</a:t>
            </a:r>
            <a:r>
              <a:rPr lang="en-US" altLang="en-US" sz="1800" dirty="0"/>
              <a:t> </a:t>
            </a:r>
            <a:r>
              <a:rPr lang="en-US" altLang="en-US" sz="1800" dirty="0" err="1"/>
              <a:t>rutarea</a:t>
            </a:r>
            <a:r>
              <a:rPr lang="en-US" altLang="en-US" sz="1800" dirty="0"/>
              <a:t> </a:t>
            </a:r>
            <a:r>
              <a:rPr lang="en-US" altLang="en-US" sz="1800" dirty="0" err="1"/>
              <a:t>răspunsului</a:t>
            </a:r>
            <a:r>
              <a:rPr lang="en-US" altLang="en-US" sz="1800" dirty="0"/>
              <a:t> </a:t>
            </a:r>
            <a:r>
              <a:rPr lang="en-US" altLang="en-US" sz="1800" dirty="0" err="1"/>
              <a:t>sau</a:t>
            </a:r>
            <a:r>
              <a:rPr lang="en-US" altLang="en-US" sz="1800" dirty="0"/>
              <a:t> </a:t>
            </a:r>
            <a:r>
              <a:rPr lang="en-US" altLang="en-US" sz="1800" dirty="0" err="1"/>
              <a:t>după</a:t>
            </a:r>
            <a:r>
              <a:rPr lang="en-US" altLang="en-US" sz="1800" dirty="0"/>
              <a:t> </a:t>
            </a:r>
            <a:r>
              <a:rPr lang="en-US" altLang="en-US" sz="1800" dirty="0" err="1"/>
              <a:t>caz</a:t>
            </a:r>
            <a:r>
              <a:rPr lang="en-US" altLang="en-US" sz="1800" dirty="0"/>
              <a:t> a </a:t>
            </a:r>
            <a:r>
              <a:rPr lang="en-US" altLang="en-US" sz="1800" dirty="0" err="1"/>
              <a:t>erorii</a:t>
            </a:r>
            <a:r>
              <a:rPr lang="en-US" altLang="en-US" sz="1800" dirty="0"/>
              <a:t>.</a:t>
            </a:r>
          </a:p>
          <a:p>
            <a:pPr>
              <a:lnSpc>
                <a:spcPct val="90000"/>
              </a:lnSpc>
            </a:pPr>
            <a:r>
              <a:rPr lang="en-US" altLang="en-US" sz="2000" dirty="0" err="1"/>
              <a:t>Protocoale</a:t>
            </a:r>
            <a:r>
              <a:rPr lang="en-US" altLang="en-US" sz="2000" dirty="0"/>
              <a:t>  pentru </a:t>
            </a:r>
            <a:r>
              <a:rPr lang="en-US" altLang="en-US" sz="2000" dirty="0" err="1"/>
              <a:t>securitate</a:t>
            </a:r>
            <a:r>
              <a:rPr lang="en-US" altLang="en-US" sz="2000" dirty="0"/>
              <a:t> </a:t>
            </a:r>
            <a:r>
              <a:rPr lang="en-US" altLang="en-US" sz="2000" dirty="0" err="1"/>
              <a:t>și</a:t>
            </a:r>
            <a:r>
              <a:rPr lang="en-US" altLang="en-US" sz="2000" dirty="0"/>
              <a:t> </a:t>
            </a:r>
            <a:r>
              <a:rPr lang="en-US" altLang="en-US" sz="2000" dirty="0" err="1"/>
              <a:t>fiabilitate</a:t>
            </a:r>
            <a:r>
              <a:rPr lang="en-US" altLang="en-US" sz="2000" dirty="0"/>
              <a:t>:</a:t>
            </a:r>
          </a:p>
          <a:p>
            <a:pPr lvl="1"/>
            <a:r>
              <a:rPr lang="en-US" altLang="en-US" sz="1800" dirty="0"/>
              <a:t>HTTPS: </a:t>
            </a:r>
            <a:r>
              <a:rPr lang="en-US" altLang="en-US" sz="1800" dirty="0" err="1"/>
              <a:t>securizare</a:t>
            </a:r>
            <a:r>
              <a:rPr lang="en-US" altLang="en-US" sz="1800" dirty="0"/>
              <a:t> la </a:t>
            </a:r>
            <a:r>
              <a:rPr lang="en-US" altLang="en-US" sz="1800" dirty="0" err="1"/>
              <a:t>nivel</a:t>
            </a:r>
            <a:r>
              <a:rPr lang="en-US" altLang="en-US" sz="1800" dirty="0"/>
              <a:t> de transport;</a:t>
            </a:r>
          </a:p>
          <a:p>
            <a:pPr lvl="1"/>
            <a:r>
              <a:rPr lang="en-US" altLang="en-US" sz="1800" dirty="0"/>
              <a:t>WS-Security: </a:t>
            </a:r>
            <a:r>
              <a:rPr lang="en-US" altLang="en-US" sz="1800" dirty="0" err="1"/>
              <a:t>securizare</a:t>
            </a:r>
            <a:r>
              <a:rPr lang="en-US" altLang="en-US" sz="1800" dirty="0"/>
              <a:t> la </a:t>
            </a:r>
            <a:r>
              <a:rPr lang="en-US" altLang="en-US" sz="1800" dirty="0" err="1"/>
              <a:t>nivel</a:t>
            </a:r>
            <a:r>
              <a:rPr lang="en-US" altLang="en-US" sz="1800" dirty="0"/>
              <a:t> de </a:t>
            </a:r>
            <a:r>
              <a:rPr lang="en-US" altLang="en-US" sz="1800" dirty="0" err="1"/>
              <a:t>mesaj</a:t>
            </a:r>
            <a:r>
              <a:rPr lang="en-US" altLang="en-US" sz="1800" dirty="0"/>
              <a:t>;</a:t>
            </a:r>
          </a:p>
          <a:p>
            <a:pPr lvl="1"/>
            <a:r>
              <a:rPr lang="en-US" altLang="en-US" sz="1800" dirty="0"/>
              <a:t>WS-</a:t>
            </a:r>
            <a:r>
              <a:rPr lang="en-US" altLang="en-US" sz="1800" dirty="0" err="1"/>
              <a:t>ReliableMessaging</a:t>
            </a:r>
            <a:r>
              <a:rPr lang="en-US" altLang="en-US" sz="1800" dirty="0"/>
              <a:t>: </a:t>
            </a:r>
            <a:r>
              <a:rPr lang="en-US" altLang="en-US" sz="1800" dirty="0" err="1"/>
              <a:t>garantarea</a:t>
            </a:r>
            <a:r>
              <a:rPr lang="en-US" altLang="en-US" sz="1800" dirty="0"/>
              <a:t> </a:t>
            </a:r>
            <a:r>
              <a:rPr lang="en-US" altLang="en-US" sz="1800" dirty="0" err="1"/>
              <a:t>livrării</a:t>
            </a:r>
            <a:r>
              <a:rPr lang="en-US" altLang="en-US" sz="1800" dirty="0"/>
              <a:t> </a:t>
            </a:r>
            <a:r>
              <a:rPr lang="en-US" altLang="en-US" sz="1800" dirty="0" err="1"/>
              <a:t>mesajelor</a:t>
            </a:r>
            <a:r>
              <a:rPr lang="en-US" altLang="en-US" sz="1800" dirty="0"/>
              <a:t> </a:t>
            </a:r>
            <a:r>
              <a:rPr lang="en-US" altLang="en-US" sz="1800" dirty="0" err="1"/>
              <a:t>când</a:t>
            </a:r>
            <a:r>
              <a:rPr lang="en-US" altLang="en-US" sz="1800" dirty="0"/>
              <a:t> </a:t>
            </a:r>
            <a:r>
              <a:rPr lang="en-US" altLang="en-US" sz="1800" dirty="0" err="1"/>
              <a:t>destinatarul</a:t>
            </a:r>
            <a:r>
              <a:rPr lang="en-US" altLang="en-US" sz="1800" dirty="0"/>
              <a:t> nu poate fi </a:t>
            </a:r>
            <a:r>
              <a:rPr lang="en-US" altLang="en-US" sz="1800" dirty="0" err="1"/>
              <a:t>contactat</a:t>
            </a:r>
            <a:r>
              <a:rPr lang="en-US" altLang="en-US" sz="1800" dirty="0"/>
              <a:t>.</a:t>
            </a:r>
          </a:p>
        </p:txBody>
      </p:sp>
    </p:spTree>
    <p:extLst>
      <p:ext uri="{BB962C8B-B14F-4D97-AF65-F5344CB8AC3E}">
        <p14:creationId xmlns:p14="http://schemas.microsoft.com/office/powerpoint/2010/main" val="230077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 </a:t>
            </a:r>
            <a:r>
              <a:rPr lang="en-US" dirty="0" err="1"/>
              <a:t>ce</a:t>
            </a:r>
            <a:r>
              <a:rPr lang="en-US" dirty="0"/>
              <a:t> se </a:t>
            </a:r>
            <a:r>
              <a:rPr lang="en-US" dirty="0" err="1"/>
              <a:t>utilizează</a:t>
            </a:r>
            <a:r>
              <a:rPr lang="en-US" dirty="0"/>
              <a:t> REST-</a:t>
            </a:r>
            <a:r>
              <a:rPr lang="en-US" dirty="0" err="1"/>
              <a:t>ul</a:t>
            </a:r>
            <a:r>
              <a:rPr lang="en-US" dirty="0"/>
              <a:t>?</a:t>
            </a:r>
          </a:p>
        </p:txBody>
      </p:sp>
      <p:sp>
        <p:nvSpPr>
          <p:cNvPr id="9" name="Content Placeholder 2">
            <a:extLst>
              <a:ext uri="{FF2B5EF4-FFF2-40B4-BE49-F238E27FC236}">
                <a16:creationId xmlns:a16="http://schemas.microsoft.com/office/drawing/2014/main" id="{0DF10EE3-A5B1-A318-D918-20E218C172DE}"/>
              </a:ext>
            </a:extLst>
          </p:cNvPr>
          <p:cNvSpPr>
            <a:spLocks noGrp="1"/>
          </p:cNvSpPr>
          <p:nvPr>
            <p:ph idx="1"/>
          </p:nvPr>
        </p:nvSpPr>
        <p:spPr>
          <a:xfrm>
            <a:off x="340484" y="3836084"/>
            <a:ext cx="3742969" cy="2813249"/>
          </a:xfrm>
        </p:spPr>
        <p:txBody>
          <a:bodyPr>
            <a:noAutofit/>
          </a:bodyPr>
          <a:lstStyle/>
          <a:p>
            <a:pPr marL="0" indent="0">
              <a:buNone/>
            </a:pPr>
            <a:r>
              <a:rPr lang="en-US" sz="2300" dirty="0" err="1"/>
              <a:t>Dezvoltarea</a:t>
            </a:r>
            <a:r>
              <a:rPr lang="en-US" sz="2300" dirty="0"/>
              <a:t> de </a:t>
            </a:r>
            <a:r>
              <a:rPr lang="en-US" sz="2300" dirty="0" err="1"/>
              <a:t>aplicații</a:t>
            </a:r>
            <a:r>
              <a:rPr lang="en-US" sz="2300" dirty="0"/>
              <a:t> Web de </a:t>
            </a:r>
            <a:r>
              <a:rPr lang="en-US" sz="2300" dirty="0" err="1"/>
              <a:t>tiă</a:t>
            </a:r>
            <a:r>
              <a:rPr lang="en-US" sz="2300" dirty="0"/>
              <a:t> Single Page Application care au o </a:t>
            </a:r>
            <a:r>
              <a:rPr lang="en-US" sz="2300" dirty="0" err="1"/>
              <a:t>singură</a:t>
            </a:r>
            <a:r>
              <a:rPr lang="en-US" sz="2300" dirty="0"/>
              <a:t> </a:t>
            </a:r>
            <a:r>
              <a:rPr lang="en-US" sz="2300" dirty="0" err="1"/>
              <a:t>pagină</a:t>
            </a:r>
            <a:r>
              <a:rPr lang="en-US" sz="2300" dirty="0"/>
              <a:t> </a:t>
            </a:r>
            <a:r>
              <a:rPr lang="en-US" sz="2300" dirty="0" err="1"/>
              <a:t>pri</a:t>
            </a:r>
            <a:r>
              <a:rPr lang="en-US" sz="2300" dirty="0"/>
              <a:t> </a:t>
            </a:r>
            <a:r>
              <a:rPr lang="en-US" sz="2300" dirty="0" err="1"/>
              <a:t>intermediul</a:t>
            </a:r>
            <a:r>
              <a:rPr lang="en-US" sz="2300" dirty="0"/>
              <a:t> </a:t>
            </a:r>
            <a:r>
              <a:rPr lang="en-US" sz="2300" dirty="0" err="1"/>
              <a:t>căreia</a:t>
            </a:r>
            <a:r>
              <a:rPr lang="en-US" sz="2300" dirty="0"/>
              <a:t> se fac </a:t>
            </a:r>
            <a:r>
              <a:rPr lang="en-US" sz="2300" dirty="0" err="1"/>
              <a:t>apeluri</a:t>
            </a:r>
            <a:r>
              <a:rPr lang="en-US" sz="2300" dirty="0"/>
              <a:t> REST pentru </a:t>
            </a:r>
            <a:r>
              <a:rPr lang="en-US" sz="2300" dirty="0" err="1"/>
              <a:t>aducerea</a:t>
            </a:r>
            <a:r>
              <a:rPr lang="en-US" sz="2300" dirty="0"/>
              <a:t> </a:t>
            </a:r>
            <a:r>
              <a:rPr lang="en-US" sz="2300" dirty="0" err="1"/>
              <a:t>și</a:t>
            </a:r>
            <a:r>
              <a:rPr lang="en-US" sz="2300" dirty="0"/>
              <a:t> </a:t>
            </a:r>
            <a:r>
              <a:rPr lang="en-US" sz="2300" dirty="0" err="1"/>
              <a:t>salvarea</a:t>
            </a:r>
            <a:r>
              <a:rPr lang="en-US" sz="2300" dirty="0"/>
              <a:t> </a:t>
            </a:r>
            <a:r>
              <a:rPr lang="en-US" sz="2300" dirty="0" err="1"/>
              <a:t>datelor</a:t>
            </a:r>
            <a:r>
              <a:rPr lang="en-US" sz="2300" dirty="0"/>
              <a:t> </a:t>
            </a:r>
            <a:r>
              <a:rPr lang="en-US" sz="2300" dirty="0" err="1"/>
              <a:t>cât</a:t>
            </a:r>
            <a:r>
              <a:rPr lang="en-US" sz="2300" dirty="0"/>
              <a:t> </a:t>
            </a:r>
            <a:r>
              <a:rPr lang="en-US" sz="2300" dirty="0" err="1"/>
              <a:t>și</a:t>
            </a:r>
            <a:r>
              <a:rPr lang="en-US" sz="2300" dirty="0"/>
              <a:t> a </a:t>
            </a:r>
            <a:r>
              <a:rPr lang="en-US" sz="2300" dirty="0" err="1"/>
              <a:t>formatelor</a:t>
            </a:r>
            <a:r>
              <a:rPr lang="en-US" sz="2300" dirty="0"/>
              <a:t> de </a:t>
            </a:r>
            <a:r>
              <a:rPr lang="en-US" sz="2300" dirty="0" err="1"/>
              <a:t>afișare</a:t>
            </a:r>
            <a:r>
              <a:rPr lang="en-US" sz="2300" dirty="0"/>
              <a:t>.</a:t>
            </a:r>
          </a:p>
        </p:txBody>
      </p:sp>
      <p:pic>
        <p:nvPicPr>
          <p:cNvPr id="3" name="Image" descr="Image">
            <a:extLst>
              <a:ext uri="{FF2B5EF4-FFF2-40B4-BE49-F238E27FC236}">
                <a16:creationId xmlns:a16="http://schemas.microsoft.com/office/drawing/2014/main" id="{6B2D1B1D-11CA-126B-C082-DC8905134CD7}"/>
              </a:ext>
            </a:extLst>
          </p:cNvPr>
          <p:cNvPicPr>
            <a:picLocks noChangeAspect="1"/>
          </p:cNvPicPr>
          <p:nvPr/>
        </p:nvPicPr>
        <p:blipFill>
          <a:blip r:embed="rId3"/>
          <a:stretch>
            <a:fillRect/>
          </a:stretch>
        </p:blipFill>
        <p:spPr>
          <a:xfrm>
            <a:off x="8307722" y="1810801"/>
            <a:ext cx="3584413" cy="2016232"/>
          </a:xfrm>
          <a:prstGeom prst="rect">
            <a:avLst/>
          </a:prstGeom>
          <a:ln w="12700">
            <a:miter lim="400000"/>
          </a:ln>
          <a:effectLst>
            <a:outerShdw blurRad="190500" dist="12700" dir="5400000" rotWithShape="0">
              <a:srgbClr val="000000">
                <a:alpha val="75000"/>
              </a:srgbClr>
            </a:outerShdw>
          </a:effectLst>
        </p:spPr>
      </p:pic>
      <p:pic>
        <p:nvPicPr>
          <p:cNvPr id="4" name="Image" descr="Image">
            <a:extLst>
              <a:ext uri="{FF2B5EF4-FFF2-40B4-BE49-F238E27FC236}">
                <a16:creationId xmlns:a16="http://schemas.microsoft.com/office/drawing/2014/main" id="{D126137A-704D-2E3F-1774-C05D1DFD670D}"/>
              </a:ext>
            </a:extLst>
          </p:cNvPr>
          <p:cNvPicPr>
            <a:picLocks noChangeAspect="1"/>
          </p:cNvPicPr>
          <p:nvPr/>
        </p:nvPicPr>
        <p:blipFill>
          <a:blip r:embed="rId4"/>
          <a:stretch>
            <a:fillRect/>
          </a:stretch>
        </p:blipFill>
        <p:spPr>
          <a:xfrm>
            <a:off x="340485" y="1805830"/>
            <a:ext cx="3742969" cy="2021203"/>
          </a:xfrm>
          <a:prstGeom prst="rect">
            <a:avLst/>
          </a:prstGeom>
          <a:ln w="12700">
            <a:miter lim="400000"/>
          </a:ln>
          <a:effectLst>
            <a:outerShdw blurRad="190500" dist="12700" dir="5400000" rotWithShape="0">
              <a:srgbClr val="000000">
                <a:alpha val="75000"/>
              </a:srgbClr>
            </a:outerShdw>
          </a:effectLst>
        </p:spPr>
      </p:pic>
      <p:pic>
        <p:nvPicPr>
          <p:cNvPr id="5" name="Image" descr="Image">
            <a:extLst>
              <a:ext uri="{FF2B5EF4-FFF2-40B4-BE49-F238E27FC236}">
                <a16:creationId xmlns:a16="http://schemas.microsoft.com/office/drawing/2014/main" id="{90A942C7-D670-9B29-4188-51D66FB4971C}"/>
              </a:ext>
            </a:extLst>
          </p:cNvPr>
          <p:cNvPicPr>
            <a:picLocks noChangeAspect="1"/>
          </p:cNvPicPr>
          <p:nvPr/>
        </p:nvPicPr>
        <p:blipFill>
          <a:blip r:embed="rId5"/>
          <a:stretch>
            <a:fillRect/>
          </a:stretch>
        </p:blipFill>
        <p:spPr>
          <a:xfrm>
            <a:off x="4239586" y="1805830"/>
            <a:ext cx="3912004" cy="2021203"/>
          </a:xfrm>
          <a:prstGeom prst="rect">
            <a:avLst/>
          </a:prstGeom>
          <a:ln w="12700">
            <a:miter lim="400000"/>
          </a:ln>
          <a:effectLst>
            <a:outerShdw blurRad="190500" dist="12700" dir="5400000" rotWithShape="0">
              <a:srgbClr val="000000">
                <a:alpha val="75000"/>
              </a:srgbClr>
            </a:outerShdw>
          </a:effectLst>
        </p:spPr>
      </p:pic>
      <p:sp>
        <p:nvSpPr>
          <p:cNvPr id="6" name="Content Placeholder 2">
            <a:extLst>
              <a:ext uri="{FF2B5EF4-FFF2-40B4-BE49-F238E27FC236}">
                <a16:creationId xmlns:a16="http://schemas.microsoft.com/office/drawing/2014/main" id="{8DDE7B17-1C39-BE4F-A960-6EEDAD0AAF6E}"/>
              </a:ext>
            </a:extLst>
          </p:cNvPr>
          <p:cNvSpPr txBox="1">
            <a:spLocks/>
          </p:cNvSpPr>
          <p:nvPr/>
        </p:nvSpPr>
        <p:spPr>
          <a:xfrm>
            <a:off x="4239586" y="3836084"/>
            <a:ext cx="3912004" cy="28132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err="1"/>
              <a:t>Expunerea</a:t>
            </a:r>
            <a:r>
              <a:rPr lang="en-US" sz="2300" dirty="0"/>
              <a:t> </a:t>
            </a:r>
            <a:r>
              <a:rPr lang="en-US" sz="2300" dirty="0" err="1"/>
              <a:t>și</a:t>
            </a:r>
            <a:r>
              <a:rPr lang="en-US" sz="2300" dirty="0"/>
              <a:t> </a:t>
            </a:r>
            <a:r>
              <a:rPr lang="en-US" sz="2300" dirty="0" err="1"/>
              <a:t>consumarea</a:t>
            </a:r>
            <a:r>
              <a:rPr lang="en-US" sz="2300" dirty="0"/>
              <a:t> </a:t>
            </a:r>
            <a:r>
              <a:rPr lang="en-US" sz="2300" dirty="0" err="1"/>
              <a:t>serviciilor</a:t>
            </a:r>
            <a:r>
              <a:rPr lang="en-US" sz="2300" dirty="0"/>
              <a:t> </a:t>
            </a:r>
            <a:r>
              <a:rPr lang="en-US" sz="2300" dirty="0" err="1"/>
              <a:t>în</a:t>
            </a:r>
            <a:r>
              <a:rPr lang="en-US" sz="2300" dirty="0"/>
              <a:t> Cloud de </a:t>
            </a:r>
            <a:r>
              <a:rPr lang="en-US" sz="2300" dirty="0" err="1"/>
              <a:t>către</a:t>
            </a:r>
            <a:r>
              <a:rPr lang="en-US" sz="2300" dirty="0"/>
              <a:t> </a:t>
            </a:r>
            <a:r>
              <a:rPr lang="en-US" sz="2300" dirty="0" err="1"/>
              <a:t>aplicații</a:t>
            </a:r>
            <a:r>
              <a:rPr lang="en-US" sz="2300" dirty="0"/>
              <a:t> on-premise </a:t>
            </a:r>
            <a:r>
              <a:rPr lang="en-US" sz="2300" dirty="0" err="1"/>
              <a:t>sau</a:t>
            </a:r>
            <a:r>
              <a:rPr lang="en-US" sz="2300" dirty="0"/>
              <a:t> tot din Cloud pe </a:t>
            </a:r>
            <a:r>
              <a:rPr lang="en-US" sz="2300" dirty="0" err="1"/>
              <a:t>baza</a:t>
            </a:r>
            <a:r>
              <a:rPr lang="en-US" sz="2300" dirty="0"/>
              <a:t> </a:t>
            </a:r>
            <a:r>
              <a:rPr lang="en-US" sz="2300" dirty="0" err="1"/>
              <a:t>unor</a:t>
            </a:r>
            <a:r>
              <a:rPr lang="en-US" sz="2300" dirty="0"/>
              <a:t> API-</a:t>
            </a:r>
            <a:r>
              <a:rPr lang="en-US" sz="2300" dirty="0" err="1"/>
              <a:t>uri</a:t>
            </a:r>
            <a:r>
              <a:rPr lang="en-US" sz="2300" dirty="0"/>
              <a:t> REST de access la </a:t>
            </a:r>
            <a:r>
              <a:rPr lang="en-US" sz="2300" dirty="0" err="1"/>
              <a:t>distanță</a:t>
            </a:r>
            <a:r>
              <a:rPr lang="en-US" sz="2300" dirty="0"/>
              <a:t> </a:t>
            </a:r>
            <a:r>
              <a:rPr lang="en-US" sz="2300" dirty="0" err="1"/>
              <a:t>în</a:t>
            </a:r>
            <a:r>
              <a:rPr lang="en-US" sz="2300" dirty="0"/>
              <a:t> Internet.</a:t>
            </a:r>
          </a:p>
        </p:txBody>
      </p:sp>
      <p:sp>
        <p:nvSpPr>
          <p:cNvPr id="7" name="Content Placeholder 2">
            <a:extLst>
              <a:ext uri="{FF2B5EF4-FFF2-40B4-BE49-F238E27FC236}">
                <a16:creationId xmlns:a16="http://schemas.microsoft.com/office/drawing/2014/main" id="{84810D45-9AB2-3716-28B3-99CA442E20F9}"/>
              </a:ext>
            </a:extLst>
          </p:cNvPr>
          <p:cNvSpPr txBox="1">
            <a:spLocks/>
          </p:cNvSpPr>
          <p:nvPr/>
        </p:nvSpPr>
        <p:spPr>
          <a:xfrm>
            <a:off x="8307722" y="3827033"/>
            <a:ext cx="3584413" cy="28132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err="1"/>
              <a:t>Expunerea</a:t>
            </a:r>
            <a:r>
              <a:rPr lang="en-US" sz="2300" dirty="0"/>
              <a:t> </a:t>
            </a:r>
            <a:r>
              <a:rPr lang="en-US" sz="2300" dirty="0" err="1"/>
              <a:t>unei</a:t>
            </a:r>
            <a:r>
              <a:rPr lang="en-US" sz="2300" dirty="0"/>
              <a:t> </a:t>
            </a:r>
            <a:r>
              <a:rPr lang="en-US" sz="2300" dirty="0" err="1"/>
              <a:t>fațade</a:t>
            </a:r>
            <a:r>
              <a:rPr lang="en-US" sz="2300" dirty="0"/>
              <a:t> de control pe </a:t>
            </a:r>
            <a:r>
              <a:rPr lang="en-US" sz="2300" dirty="0" err="1"/>
              <a:t>dispozitive</a:t>
            </a:r>
            <a:r>
              <a:rPr lang="en-US" sz="2300" dirty="0"/>
              <a:t> </a:t>
            </a:r>
            <a:r>
              <a:rPr lang="en-US" sz="2300" dirty="0" err="1"/>
              <a:t>inteligente</a:t>
            </a:r>
            <a:r>
              <a:rPr lang="en-US" sz="2300" dirty="0"/>
              <a:t> </a:t>
            </a:r>
            <a:r>
              <a:rPr lang="en-US" sz="2300" dirty="0" err="1"/>
              <a:t>conectate</a:t>
            </a:r>
            <a:r>
              <a:rPr lang="en-US" sz="2300" dirty="0"/>
              <a:t> la </a:t>
            </a:r>
            <a:r>
              <a:rPr lang="en-US" sz="2300" dirty="0" err="1"/>
              <a:t>rețea</a:t>
            </a:r>
            <a:r>
              <a:rPr lang="en-US" sz="2300" dirty="0"/>
              <a:t> </a:t>
            </a:r>
            <a:r>
              <a:rPr lang="en-US" sz="2300" dirty="0" err="1"/>
              <a:t>în</a:t>
            </a:r>
            <a:r>
              <a:rPr lang="en-US" sz="2300" dirty="0"/>
              <a:t> </a:t>
            </a:r>
            <a:r>
              <a:rPr lang="en-US" sz="2300" dirty="0" err="1"/>
              <a:t>contextul</a:t>
            </a:r>
            <a:r>
              <a:rPr lang="en-US" sz="2300" dirty="0"/>
              <a:t> IoT </a:t>
            </a:r>
            <a:r>
              <a:rPr lang="en-US" sz="2300" dirty="0" err="1"/>
              <a:t>prin</a:t>
            </a:r>
            <a:r>
              <a:rPr lang="en-US" sz="2300" dirty="0"/>
              <a:t> care </a:t>
            </a:r>
            <a:r>
              <a:rPr lang="en-US" sz="2300" dirty="0" err="1"/>
              <a:t>utilizatorii</a:t>
            </a:r>
            <a:r>
              <a:rPr lang="en-US" sz="2300" dirty="0"/>
              <a:t> pot </a:t>
            </a:r>
            <a:r>
              <a:rPr lang="en-US" sz="2300" dirty="0" err="1"/>
              <a:t>interoga</a:t>
            </a:r>
            <a:r>
              <a:rPr lang="en-US" sz="2300" dirty="0"/>
              <a:t> </a:t>
            </a:r>
            <a:r>
              <a:rPr lang="en-US" sz="2300" dirty="0" err="1"/>
              <a:t>starea</a:t>
            </a:r>
            <a:r>
              <a:rPr lang="en-US" sz="2300" dirty="0"/>
              <a:t> </a:t>
            </a:r>
            <a:r>
              <a:rPr lang="en-US" sz="2300" dirty="0" err="1"/>
              <a:t>și</a:t>
            </a:r>
            <a:r>
              <a:rPr lang="en-US" sz="2300" dirty="0"/>
              <a:t> pot </a:t>
            </a:r>
            <a:r>
              <a:rPr lang="en-US" sz="2300" dirty="0" err="1"/>
              <a:t>declanșa</a:t>
            </a:r>
            <a:r>
              <a:rPr lang="en-US" sz="2300" dirty="0"/>
              <a:t> </a:t>
            </a:r>
            <a:r>
              <a:rPr lang="en-US" sz="2300" dirty="0" err="1"/>
              <a:t>execuția</a:t>
            </a:r>
            <a:r>
              <a:rPr lang="en-US" sz="2300" dirty="0"/>
              <a:t> </a:t>
            </a:r>
            <a:r>
              <a:rPr lang="en-US" sz="2300" dirty="0" err="1"/>
              <a:t>unor</a:t>
            </a:r>
            <a:r>
              <a:rPr lang="en-US" sz="2300" dirty="0"/>
              <a:t> </a:t>
            </a:r>
            <a:r>
              <a:rPr lang="en-US" sz="2300" dirty="0" err="1"/>
              <a:t>comenzi</a:t>
            </a:r>
            <a:r>
              <a:rPr lang="en-US" sz="2300" dirty="0"/>
              <a:t> pe </a:t>
            </a:r>
            <a:r>
              <a:rPr lang="en-US" sz="2300" dirty="0" err="1"/>
              <a:t>dispozitivele</a:t>
            </a:r>
            <a:r>
              <a:rPr lang="en-US" sz="2300" dirty="0"/>
              <a:t> </a:t>
            </a:r>
            <a:r>
              <a:rPr lang="en-US" sz="2300" dirty="0" err="1"/>
              <a:t>inteligente</a:t>
            </a:r>
            <a:r>
              <a:rPr lang="en-US" sz="2300" dirty="0"/>
              <a:t> la </a:t>
            </a:r>
            <a:r>
              <a:rPr lang="en-US" sz="2300" dirty="0" err="1"/>
              <a:t>distanță</a:t>
            </a:r>
            <a:r>
              <a:rPr lang="en-US" sz="2300" dirty="0"/>
              <a:t>.</a:t>
            </a:r>
          </a:p>
        </p:txBody>
      </p:sp>
    </p:spTree>
    <p:extLst>
      <p:ext uri="{BB962C8B-B14F-4D97-AF65-F5344CB8AC3E}">
        <p14:creationId xmlns:p14="http://schemas.microsoft.com/office/powerpoint/2010/main" val="162600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Localizarea</a:t>
            </a:r>
            <a:r>
              <a:rPr lang="en-US" dirty="0"/>
              <a:t> </a:t>
            </a:r>
            <a:r>
              <a:rPr lang="en-US" dirty="0" err="1"/>
              <a:t>serviciilor</a:t>
            </a:r>
            <a:br>
              <a:rPr lang="en-US" dirty="0"/>
            </a:br>
            <a:r>
              <a:rPr lang="en-US" dirty="0"/>
              <a:t>cu </a:t>
            </a:r>
            <a:r>
              <a:rPr lang="en-US" dirty="0" err="1"/>
              <a:t>ajutorul</a:t>
            </a:r>
            <a:r>
              <a:rPr lang="en-US" dirty="0"/>
              <a:t> UDDI</a:t>
            </a:r>
          </a:p>
        </p:txBody>
      </p:sp>
      <p:pic>
        <p:nvPicPr>
          <p:cNvPr id="6" name="Screenshot 2020-10-24 at 02.15.24.png" descr="Screenshot 2020-10-24 at 02.15.24.png">
            <a:extLst>
              <a:ext uri="{FF2B5EF4-FFF2-40B4-BE49-F238E27FC236}">
                <a16:creationId xmlns:a16="http://schemas.microsoft.com/office/drawing/2014/main" id="{A85150BC-86C9-CA53-4C9F-6A9E7158B36C}"/>
              </a:ext>
            </a:extLst>
          </p:cNvPr>
          <p:cNvPicPr>
            <a:picLocks noChangeAspect="1"/>
          </p:cNvPicPr>
          <p:nvPr/>
        </p:nvPicPr>
        <p:blipFill>
          <a:blip r:embed="rId3"/>
          <a:stretch>
            <a:fillRect/>
          </a:stretch>
        </p:blipFill>
        <p:spPr>
          <a:xfrm>
            <a:off x="129308" y="2068947"/>
            <a:ext cx="5797847" cy="4224146"/>
          </a:xfrm>
          <a:prstGeom prst="rect">
            <a:avLst/>
          </a:prstGeom>
          <a:ln w="12700">
            <a:miter lim="400000"/>
          </a:ln>
        </p:spPr>
      </p:pic>
      <p:pic>
        <p:nvPicPr>
          <p:cNvPr id="7" name="Screenshot 2020-10-24 at 02.16.01.png" descr="Screenshot 2020-10-24 at 02.16.01.png">
            <a:extLst>
              <a:ext uri="{FF2B5EF4-FFF2-40B4-BE49-F238E27FC236}">
                <a16:creationId xmlns:a16="http://schemas.microsoft.com/office/drawing/2014/main" id="{72454633-3A3E-9A35-972D-7AEED106C2F2}"/>
              </a:ext>
            </a:extLst>
          </p:cNvPr>
          <p:cNvPicPr>
            <a:picLocks noChangeAspect="1"/>
          </p:cNvPicPr>
          <p:nvPr/>
        </p:nvPicPr>
        <p:blipFill>
          <a:blip r:embed="rId4"/>
          <a:stretch>
            <a:fillRect/>
          </a:stretch>
        </p:blipFill>
        <p:spPr>
          <a:xfrm>
            <a:off x="6096000" y="2068947"/>
            <a:ext cx="5601459" cy="4224146"/>
          </a:xfrm>
          <a:prstGeom prst="rect">
            <a:avLst/>
          </a:prstGeom>
          <a:ln w="12700">
            <a:miter lim="400000"/>
          </a:ln>
        </p:spPr>
      </p:pic>
    </p:spTree>
    <p:extLst>
      <p:ext uri="{BB962C8B-B14F-4D97-AF65-F5344CB8AC3E}">
        <p14:creationId xmlns:p14="http://schemas.microsoft.com/office/powerpoint/2010/main" val="80845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Comunicarea</a:t>
            </a:r>
            <a:r>
              <a:rPr lang="en-US" dirty="0"/>
              <a:t> </a:t>
            </a:r>
            <a:r>
              <a:rPr lang="en-US" dirty="0" err="1"/>
              <a:t>asincronă</a:t>
            </a:r>
            <a:br>
              <a:rPr lang="en-US" dirty="0"/>
            </a:br>
            <a:r>
              <a:rPr lang="en-US" dirty="0" err="1"/>
              <a:t>utilizând</a:t>
            </a:r>
            <a:r>
              <a:rPr lang="en-US" dirty="0"/>
              <a:t> WS-Addressing</a:t>
            </a:r>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484768"/>
            <a:ext cx="6133161" cy="5265187"/>
          </a:xfrm>
        </p:spPr>
        <p:txBody>
          <a:bodyPr>
            <a:noAutofit/>
          </a:bodyPr>
          <a:lstStyle/>
          <a:p>
            <a:r>
              <a:rPr lang="en-US" altLang="en-US" sz="2400" b="1" dirty="0" err="1"/>
              <a:t>MessageID</a:t>
            </a:r>
            <a:r>
              <a:rPr lang="en-US" altLang="en-US" sz="2400" dirty="0"/>
              <a:t>:</a:t>
            </a:r>
            <a:br>
              <a:rPr lang="en-US" altLang="en-US" sz="2200" dirty="0"/>
            </a:br>
            <a:r>
              <a:rPr lang="en-US" altLang="en-US" sz="2200" dirty="0" err="1"/>
              <a:t>Identificatorul</a:t>
            </a:r>
            <a:r>
              <a:rPr lang="en-US" altLang="en-US" sz="2200" dirty="0"/>
              <a:t> </a:t>
            </a:r>
            <a:r>
              <a:rPr lang="en-US" altLang="en-US" sz="2200" dirty="0" err="1"/>
              <a:t>unic</a:t>
            </a:r>
            <a:r>
              <a:rPr lang="en-US" altLang="en-US" sz="2200" dirty="0"/>
              <a:t> al </a:t>
            </a:r>
            <a:r>
              <a:rPr lang="en-US" altLang="en-US" sz="2200" dirty="0" err="1"/>
              <a:t>mesajului</a:t>
            </a:r>
            <a:r>
              <a:rPr lang="en-US" altLang="en-US" sz="2200" dirty="0"/>
              <a:t>, </a:t>
            </a:r>
            <a:r>
              <a:rPr lang="en-US" altLang="en-US" sz="2200" dirty="0" err="1"/>
              <a:t>opțional</a:t>
            </a:r>
            <a:r>
              <a:rPr lang="en-US" altLang="en-US" sz="2200" dirty="0"/>
              <a:t> UUID.</a:t>
            </a:r>
          </a:p>
          <a:p>
            <a:r>
              <a:rPr lang="en-US" altLang="en-US" sz="2400" b="1" dirty="0" err="1"/>
              <a:t>RelatesTo</a:t>
            </a:r>
            <a:r>
              <a:rPr lang="en-US" altLang="en-US" sz="2400" dirty="0"/>
              <a:t>:</a:t>
            </a:r>
            <a:br>
              <a:rPr lang="en-US" altLang="en-US" sz="2200" dirty="0"/>
            </a:br>
            <a:r>
              <a:rPr lang="en-US" altLang="en-US" sz="2200" dirty="0" err="1"/>
              <a:t>Indică</a:t>
            </a:r>
            <a:r>
              <a:rPr lang="en-US" altLang="en-US" sz="2200" dirty="0"/>
              <a:t> </a:t>
            </a:r>
            <a:r>
              <a:rPr lang="en-US" altLang="en-US" sz="2200" dirty="0" err="1"/>
              <a:t>cererea</a:t>
            </a:r>
            <a:r>
              <a:rPr lang="en-US" altLang="en-US" sz="2200" dirty="0"/>
              <a:t> </a:t>
            </a:r>
            <a:r>
              <a:rPr lang="en-US" altLang="en-US" sz="2200" dirty="0" err="1"/>
              <a:t>căreia</a:t>
            </a:r>
            <a:r>
              <a:rPr lang="en-US" altLang="en-US" sz="2200" dirty="0"/>
              <a:t> </a:t>
            </a:r>
            <a:r>
              <a:rPr lang="en-US" altLang="en-US" sz="2200" dirty="0" err="1"/>
              <a:t>îi</a:t>
            </a:r>
            <a:r>
              <a:rPr lang="en-US" altLang="en-US" sz="2200" dirty="0"/>
              <a:t> </a:t>
            </a:r>
            <a:r>
              <a:rPr lang="en-US" altLang="en-US" sz="2200" dirty="0" err="1"/>
              <a:t>corespunde</a:t>
            </a:r>
            <a:r>
              <a:rPr lang="en-US" altLang="en-US" sz="2200" dirty="0"/>
              <a:t> </a:t>
            </a:r>
            <a:r>
              <a:rPr lang="en-US" altLang="en-US" sz="2200" dirty="0" err="1"/>
              <a:t>acest</a:t>
            </a:r>
            <a:r>
              <a:rPr lang="en-US" altLang="en-US" sz="2200" dirty="0"/>
              <a:t> </a:t>
            </a:r>
            <a:r>
              <a:rPr lang="en-US" altLang="en-US" sz="2200" dirty="0" err="1"/>
              <a:t>răspuns</a:t>
            </a:r>
            <a:r>
              <a:rPr lang="en-US" altLang="en-US" sz="2200" dirty="0"/>
              <a:t>.</a:t>
            </a:r>
          </a:p>
          <a:p>
            <a:r>
              <a:rPr lang="en-US" altLang="en-US" sz="2400" b="1" dirty="0"/>
              <a:t>To</a:t>
            </a:r>
            <a:r>
              <a:rPr lang="en-US" altLang="en-US" sz="2400" dirty="0"/>
              <a:t>:</a:t>
            </a:r>
            <a:br>
              <a:rPr lang="en-US" altLang="en-US" sz="2200" dirty="0"/>
            </a:br>
            <a:r>
              <a:rPr lang="en-US" altLang="en-US" sz="2200" dirty="0" err="1"/>
              <a:t>Adresa</a:t>
            </a:r>
            <a:r>
              <a:rPr lang="en-US" altLang="en-US" sz="2200" dirty="0"/>
              <a:t> </a:t>
            </a:r>
            <a:r>
              <a:rPr lang="en-US" altLang="en-US" sz="2200" dirty="0" err="1"/>
              <a:t>servicului</a:t>
            </a:r>
            <a:r>
              <a:rPr lang="en-US" altLang="en-US" sz="2200" dirty="0"/>
              <a:t> invocate.</a:t>
            </a:r>
          </a:p>
          <a:p>
            <a:r>
              <a:rPr lang="en-US" altLang="en-US" sz="2400" b="1" dirty="0"/>
              <a:t>Action</a:t>
            </a:r>
            <a:r>
              <a:rPr lang="en-US" altLang="en-US" sz="2400" dirty="0"/>
              <a:t>:</a:t>
            </a:r>
            <a:br>
              <a:rPr lang="en-US" altLang="en-US" sz="2200" dirty="0"/>
            </a:br>
            <a:r>
              <a:rPr lang="en-US" altLang="en-US" sz="2200" dirty="0" err="1"/>
              <a:t>Operația</a:t>
            </a:r>
            <a:r>
              <a:rPr lang="en-US" altLang="en-US" sz="2200" dirty="0"/>
              <a:t> </a:t>
            </a:r>
            <a:r>
              <a:rPr lang="en-US" altLang="en-US" sz="2200" dirty="0" err="1"/>
              <a:t>invocată</a:t>
            </a:r>
            <a:r>
              <a:rPr lang="en-US" altLang="en-US" sz="2200" dirty="0"/>
              <a:t>.</a:t>
            </a:r>
          </a:p>
          <a:p>
            <a:r>
              <a:rPr lang="en-US" altLang="en-US" sz="2400" b="1" dirty="0"/>
              <a:t>From</a:t>
            </a:r>
            <a:r>
              <a:rPr lang="en-US" altLang="en-US" sz="2400" dirty="0"/>
              <a:t>:</a:t>
            </a:r>
            <a:br>
              <a:rPr lang="en-US" altLang="en-US" sz="2200" dirty="0"/>
            </a:br>
            <a:r>
              <a:rPr lang="en-US" altLang="en-US" sz="2200" dirty="0" err="1"/>
              <a:t>Adresa</a:t>
            </a:r>
            <a:r>
              <a:rPr lang="en-US" altLang="en-US" sz="2200" dirty="0"/>
              <a:t> </a:t>
            </a:r>
            <a:r>
              <a:rPr lang="en-US" altLang="en-US" sz="2200" dirty="0" err="1"/>
              <a:t>consumatorului</a:t>
            </a:r>
            <a:r>
              <a:rPr lang="en-US" altLang="en-US" sz="2200" dirty="0"/>
              <a:t>.</a:t>
            </a:r>
          </a:p>
          <a:p>
            <a:r>
              <a:rPr lang="en-US" altLang="en-US" sz="2400" b="1" dirty="0" err="1"/>
              <a:t>ReplyTo</a:t>
            </a:r>
            <a:r>
              <a:rPr lang="en-US" altLang="en-US" sz="2400" dirty="0"/>
              <a:t>:</a:t>
            </a:r>
            <a:br>
              <a:rPr lang="en-US" altLang="en-US" sz="2200" dirty="0"/>
            </a:br>
            <a:r>
              <a:rPr lang="en-US" altLang="en-US" sz="2200" dirty="0" err="1"/>
              <a:t>Adresa</a:t>
            </a:r>
            <a:r>
              <a:rPr lang="en-US" altLang="en-US" sz="2200" dirty="0"/>
              <a:t> de </a:t>
            </a:r>
            <a:r>
              <a:rPr lang="en-US" altLang="en-US" sz="2200" dirty="0" err="1"/>
              <a:t>returnare</a:t>
            </a:r>
            <a:r>
              <a:rPr lang="en-US" altLang="en-US" sz="2200" dirty="0"/>
              <a:t> a </a:t>
            </a:r>
            <a:r>
              <a:rPr lang="en-US" altLang="en-US" sz="2200" dirty="0" err="1"/>
              <a:t>răspunsului</a:t>
            </a:r>
            <a:r>
              <a:rPr lang="en-US" altLang="en-US" sz="2200" dirty="0"/>
              <a:t>.</a:t>
            </a:r>
          </a:p>
          <a:p>
            <a:r>
              <a:rPr lang="en-US" altLang="en-US" sz="2400" b="1" dirty="0" err="1"/>
              <a:t>FaultTo</a:t>
            </a:r>
            <a:r>
              <a:rPr lang="en-US" altLang="en-US" sz="2400" dirty="0"/>
              <a:t>:</a:t>
            </a:r>
            <a:br>
              <a:rPr lang="en-US" altLang="en-US" sz="2200" dirty="0"/>
            </a:br>
            <a:r>
              <a:rPr lang="en-US" altLang="en-US" sz="2200" dirty="0" err="1"/>
              <a:t>Adresa</a:t>
            </a:r>
            <a:r>
              <a:rPr lang="en-US" altLang="en-US" sz="2200" dirty="0"/>
              <a:t> de </a:t>
            </a:r>
            <a:r>
              <a:rPr lang="en-US" altLang="en-US" sz="2200" dirty="0" err="1"/>
              <a:t>returnare</a:t>
            </a:r>
            <a:r>
              <a:rPr lang="en-US" altLang="en-US" sz="2200" dirty="0"/>
              <a:t> a </a:t>
            </a:r>
            <a:r>
              <a:rPr lang="en-US" altLang="en-US" sz="2200" dirty="0" err="1"/>
              <a:t>erorii</a:t>
            </a:r>
            <a:r>
              <a:rPr lang="en-US" altLang="en-US" sz="2200" dirty="0"/>
              <a:t>.</a:t>
            </a:r>
          </a:p>
        </p:txBody>
      </p:sp>
      <p:pic>
        <p:nvPicPr>
          <p:cNvPr id="3" name="Screenshot 2020-10-24 at 01.26.33.png" descr="Screenshot 2020-10-24 at 01.26.33.png">
            <a:extLst>
              <a:ext uri="{FF2B5EF4-FFF2-40B4-BE49-F238E27FC236}">
                <a16:creationId xmlns:a16="http://schemas.microsoft.com/office/drawing/2014/main" id="{9B1AF96D-1330-3E1F-D775-60CF6E4538B3}"/>
              </a:ext>
            </a:extLst>
          </p:cNvPr>
          <p:cNvPicPr>
            <a:picLocks noChangeAspect="1"/>
          </p:cNvPicPr>
          <p:nvPr/>
        </p:nvPicPr>
        <p:blipFill>
          <a:blip r:embed="rId3"/>
          <a:stretch>
            <a:fillRect/>
          </a:stretch>
        </p:blipFill>
        <p:spPr>
          <a:xfrm>
            <a:off x="6542260" y="1820903"/>
            <a:ext cx="4846999" cy="4929052"/>
          </a:xfrm>
          <a:prstGeom prst="rect">
            <a:avLst/>
          </a:prstGeom>
          <a:ln w="12700">
            <a:miter lim="400000"/>
          </a:ln>
        </p:spPr>
      </p:pic>
    </p:spTree>
    <p:extLst>
      <p:ext uri="{BB962C8B-B14F-4D97-AF65-F5344CB8AC3E}">
        <p14:creationId xmlns:p14="http://schemas.microsoft.com/office/powerpoint/2010/main" val="360234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SOAP cu </a:t>
            </a:r>
            <a:r>
              <a:rPr lang="en-US" altLang="en-US" dirty="0" err="1"/>
              <a:t>atașamente</a:t>
            </a:r>
            <a:r>
              <a:rPr lang="en-US" altLang="en-US" dirty="0"/>
              <a:t> MTOM</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09344"/>
            <a:ext cx="11819684" cy="2568103"/>
          </a:xfrm>
        </p:spPr>
        <p:txBody>
          <a:bodyPr>
            <a:noAutofit/>
          </a:bodyPr>
          <a:lstStyle/>
          <a:p>
            <a:pPr>
              <a:lnSpc>
                <a:spcPct val="90000"/>
              </a:lnSpc>
            </a:pPr>
            <a:r>
              <a:rPr lang="en-US" altLang="en-US" sz="2400" dirty="0" err="1"/>
              <a:t>Datele</a:t>
            </a:r>
            <a:r>
              <a:rPr lang="en-US" altLang="en-US" sz="2400" dirty="0"/>
              <a:t> </a:t>
            </a:r>
            <a:r>
              <a:rPr lang="en-US" altLang="en-US" sz="2400" dirty="0" err="1"/>
              <a:t>binare</a:t>
            </a:r>
            <a:r>
              <a:rPr lang="en-US" altLang="en-US" sz="2400" dirty="0"/>
              <a:t> brute pot fi </a:t>
            </a:r>
            <a:r>
              <a:rPr lang="en-US" altLang="en-US" sz="2400" dirty="0" err="1"/>
              <a:t>transportate</a:t>
            </a:r>
            <a:r>
              <a:rPr lang="en-US" altLang="en-US" sz="2400" dirty="0"/>
              <a:t> </a:t>
            </a:r>
            <a:r>
              <a:rPr lang="en-US" altLang="en-US" sz="2400" dirty="0" err="1"/>
              <a:t>într</a:t>
            </a:r>
            <a:r>
              <a:rPr lang="en-US" altLang="en-US" sz="2400" dirty="0"/>
              <a:t>-un </a:t>
            </a:r>
            <a:r>
              <a:rPr lang="en-US" altLang="en-US" sz="2400" dirty="0" err="1"/>
              <a:t>mesaj</a:t>
            </a:r>
            <a:r>
              <a:rPr lang="en-US" altLang="en-US" sz="2400" dirty="0"/>
              <a:t> SOAP ca base64;</a:t>
            </a:r>
          </a:p>
          <a:p>
            <a:pPr>
              <a:lnSpc>
                <a:spcPct val="90000"/>
              </a:lnSpc>
            </a:pPr>
            <a:r>
              <a:rPr lang="en-US" altLang="en-US" sz="2400" dirty="0"/>
              <a:t>MTOM (Message Transmission Optimization Mechanism) </a:t>
            </a:r>
            <a:r>
              <a:rPr lang="en-US" altLang="en-US" sz="2400" dirty="0" err="1"/>
              <a:t>folosește</a:t>
            </a:r>
            <a:r>
              <a:rPr lang="en-US" altLang="en-US" sz="2400" dirty="0"/>
              <a:t> </a:t>
            </a:r>
            <a:r>
              <a:rPr lang="en-US" altLang="en-US" sz="2400" dirty="0" err="1"/>
              <a:t>atașamente</a:t>
            </a:r>
            <a:r>
              <a:rPr lang="en-US" altLang="en-US" sz="2400" dirty="0"/>
              <a:t> MIME pentru a </a:t>
            </a:r>
            <a:r>
              <a:rPr lang="en-US" altLang="en-US" sz="2400" dirty="0" err="1"/>
              <a:t>transporta</a:t>
            </a:r>
            <a:r>
              <a:rPr lang="en-US" altLang="en-US" sz="2400" dirty="0"/>
              <a:t> date </a:t>
            </a:r>
            <a:r>
              <a:rPr lang="en-US" altLang="en-US" sz="2400" dirty="0" err="1"/>
              <a:t>binare</a:t>
            </a:r>
            <a:r>
              <a:rPr lang="en-US" altLang="en-US" sz="2400" dirty="0"/>
              <a:t> </a:t>
            </a:r>
            <a:r>
              <a:rPr lang="en-US" altLang="en-US" sz="2400" dirty="0" err="1"/>
              <a:t>într</a:t>
            </a:r>
            <a:r>
              <a:rPr lang="en-US" altLang="en-US" sz="2400" dirty="0"/>
              <a:t>-un </a:t>
            </a:r>
            <a:r>
              <a:rPr lang="en-US" altLang="en-US" sz="2400" dirty="0" err="1"/>
              <a:t>mesaj</a:t>
            </a:r>
            <a:r>
              <a:rPr lang="en-US" altLang="en-US" sz="2400" dirty="0"/>
              <a:t> SOAP:</a:t>
            </a:r>
          </a:p>
          <a:p>
            <a:pPr lvl="1"/>
            <a:r>
              <a:rPr lang="en-US" altLang="en-US" sz="2200" dirty="0" err="1"/>
              <a:t>Permite</a:t>
            </a:r>
            <a:r>
              <a:rPr lang="en-US" altLang="en-US" sz="2200" dirty="0"/>
              <a:t> </a:t>
            </a:r>
            <a:r>
              <a:rPr lang="en-US" altLang="en-US" sz="2200" dirty="0" err="1"/>
              <a:t>încorporarea</a:t>
            </a:r>
            <a:r>
              <a:rPr lang="en-US" altLang="en-US" sz="2200" dirty="0"/>
              <a:t> </a:t>
            </a:r>
            <a:r>
              <a:rPr lang="en-US" altLang="en-US" sz="2200" dirty="0" err="1"/>
              <a:t>datelor</a:t>
            </a:r>
            <a:r>
              <a:rPr lang="en-US" altLang="en-US" sz="2200" dirty="0"/>
              <a:t> </a:t>
            </a:r>
            <a:r>
              <a:rPr lang="en-US" altLang="en-US" sz="2200" dirty="0" err="1"/>
              <a:t>binare</a:t>
            </a:r>
            <a:r>
              <a:rPr lang="en-US" altLang="en-US" sz="2200" dirty="0"/>
              <a:t> de </a:t>
            </a:r>
            <a:r>
              <a:rPr lang="en-US" altLang="en-US" sz="2200" dirty="0" err="1"/>
              <a:t>diferite</a:t>
            </a:r>
            <a:r>
              <a:rPr lang="en-US" altLang="en-US" sz="2200" dirty="0"/>
              <a:t> </a:t>
            </a:r>
            <a:r>
              <a:rPr lang="en-US" altLang="en-US" sz="2200" dirty="0" err="1"/>
              <a:t>tipuri</a:t>
            </a:r>
            <a:r>
              <a:rPr lang="en-US" altLang="en-US" sz="2200" dirty="0"/>
              <a:t> </a:t>
            </a:r>
            <a:r>
              <a:rPr lang="en-US" altLang="en-US" sz="2200" dirty="0" err="1"/>
              <a:t>și</a:t>
            </a:r>
            <a:r>
              <a:rPr lang="en-US" altLang="en-US" sz="2200" dirty="0"/>
              <a:t> a </a:t>
            </a:r>
            <a:r>
              <a:rPr lang="en-US" altLang="en-US" sz="2200" dirty="0" err="1"/>
              <a:t>altor</a:t>
            </a:r>
            <a:r>
              <a:rPr lang="en-US" altLang="en-US" sz="2200" dirty="0"/>
              <a:t> </a:t>
            </a:r>
            <a:r>
              <a:rPr lang="en-US" altLang="en-US" sz="2200" dirty="0" err="1"/>
              <a:t>informații</a:t>
            </a:r>
            <a:r>
              <a:rPr lang="en-US" altLang="en-US" sz="2200" dirty="0"/>
              <a:t>;</a:t>
            </a:r>
          </a:p>
          <a:p>
            <a:pPr lvl="1"/>
            <a:r>
              <a:rPr lang="en-US" altLang="en-US" sz="2200" dirty="0" err="1"/>
              <a:t>Permite</a:t>
            </a:r>
            <a:r>
              <a:rPr lang="en-US" altLang="en-US" sz="2200" dirty="0"/>
              <a:t> streaming </a:t>
            </a:r>
            <a:r>
              <a:rPr lang="en-US" altLang="en-US" sz="2200" dirty="0" err="1"/>
              <a:t>prin</a:t>
            </a:r>
            <a:r>
              <a:rPr lang="en-US" altLang="en-US" sz="2200" dirty="0"/>
              <a:t> </a:t>
            </a:r>
            <a:r>
              <a:rPr lang="en-US" altLang="en-US" sz="2200" dirty="0" err="1"/>
              <a:t>atașamente</a:t>
            </a:r>
            <a:r>
              <a:rPr lang="en-US" altLang="en-US" sz="2200" dirty="0"/>
              <a:t> </a:t>
            </a:r>
            <a:r>
              <a:rPr lang="en-US" altLang="en-US" sz="2200" dirty="0" err="1"/>
              <a:t>produse</a:t>
            </a:r>
            <a:r>
              <a:rPr lang="en-US" altLang="en-US" sz="2200" dirty="0"/>
              <a:t> la </a:t>
            </a:r>
            <a:r>
              <a:rPr lang="en-US" altLang="en-US" sz="2200" dirty="0" err="1"/>
              <a:t>cerere</a:t>
            </a:r>
            <a:r>
              <a:rPr lang="en-US" altLang="en-US" sz="2200" dirty="0"/>
              <a:t>.</a:t>
            </a:r>
          </a:p>
          <a:p>
            <a:r>
              <a:rPr lang="en-US" altLang="en-US" sz="2400" dirty="0" err="1"/>
              <a:t>Exemplu</a:t>
            </a:r>
            <a:r>
              <a:rPr lang="en-US" altLang="en-US" sz="2400" dirty="0"/>
              <a:t> de </a:t>
            </a:r>
            <a:r>
              <a:rPr lang="en-US" altLang="en-US" sz="2400" dirty="0" err="1"/>
              <a:t>antet</a:t>
            </a:r>
            <a:r>
              <a:rPr lang="en-US" altLang="en-US" sz="2400" dirty="0"/>
              <a:t> HTTP pentru o </a:t>
            </a:r>
            <a:r>
              <a:rPr lang="en-US" altLang="en-US" sz="2400" dirty="0" err="1"/>
              <a:t>cerere</a:t>
            </a:r>
            <a:r>
              <a:rPr lang="en-US" altLang="en-US" sz="2400" dirty="0"/>
              <a:t> SOAP cu </a:t>
            </a:r>
            <a:r>
              <a:rPr lang="en-US" altLang="en-US" sz="2400" dirty="0" err="1"/>
              <a:t>atașamente</a:t>
            </a:r>
            <a:r>
              <a:rPr lang="en-US" altLang="en-US" sz="2400" dirty="0"/>
              <a:t> MTOM:</a:t>
            </a:r>
          </a:p>
        </p:txBody>
      </p:sp>
      <p:sp>
        <p:nvSpPr>
          <p:cNvPr id="4" name="TextBox 3">
            <a:extLst>
              <a:ext uri="{FF2B5EF4-FFF2-40B4-BE49-F238E27FC236}">
                <a16:creationId xmlns:a16="http://schemas.microsoft.com/office/drawing/2014/main" id="{1F461339-6819-BBDF-0BC0-22C1181E9FF4}"/>
              </a:ext>
            </a:extLst>
          </p:cNvPr>
          <p:cNvSpPr txBox="1"/>
          <p:nvPr/>
        </p:nvSpPr>
        <p:spPr>
          <a:xfrm>
            <a:off x="3046379" y="4178898"/>
            <a:ext cx="6099242" cy="2585323"/>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en-US" sz="1800" b="1" dirty="0">
                <a:latin typeface="Courier New" panose="02070309020205020404" pitchFamily="49" charset="0"/>
              </a:rPr>
              <a:t>POST / HTTP/1.1</a:t>
            </a:r>
            <a:br>
              <a:rPr lang="en-US" altLang="en-US" sz="1800" b="1" dirty="0">
                <a:latin typeface="Courier New" panose="02070309020205020404" pitchFamily="49" charset="0"/>
              </a:rPr>
            </a:br>
            <a:r>
              <a:rPr lang="en-US" altLang="en-US" sz="1800" b="1" dirty="0">
                <a:latin typeface="Courier New" panose="02070309020205020404" pitchFamily="49" charset="0"/>
              </a:rPr>
              <a:t>Host: www.example.com</a:t>
            </a:r>
            <a:br>
              <a:rPr lang="en-US" altLang="en-US" sz="1800" b="1" dirty="0">
                <a:latin typeface="Courier New" panose="02070309020205020404" pitchFamily="49" charset="0"/>
              </a:rPr>
            </a:br>
            <a:r>
              <a:rPr lang="en-US" altLang="en-US" sz="1800" b="1" dirty="0">
                <a:latin typeface="Courier New" panose="02070309020205020404" pitchFamily="49" charset="0"/>
              </a:rPr>
              <a:t>Content-Type: multipart/related;</a:t>
            </a:r>
            <a:br>
              <a:rPr lang="en-US" altLang="en-US" sz="1800" b="1" dirty="0">
                <a:latin typeface="Courier New" panose="02070309020205020404" pitchFamily="49" charset="0"/>
              </a:rPr>
            </a:br>
            <a:r>
              <a:rPr lang="en-US" altLang="en-US" sz="1800" b="1" dirty="0">
                <a:latin typeface="Courier New" panose="02070309020205020404" pitchFamily="49" charset="0"/>
              </a:rPr>
              <a:t>		boundary=”</a:t>
            </a:r>
            <a:r>
              <a:rPr lang="en-US" altLang="en-US" sz="1800" b="1" dirty="0" err="1">
                <a:latin typeface="Courier New" panose="02070309020205020404" pitchFamily="49" charset="0"/>
              </a:rPr>
              <a:t>mimeboundary</a:t>
            </a:r>
            <a:r>
              <a:rPr lang="en-US" altLang="en-US" sz="1800" b="1" dirty="0">
                <a:latin typeface="Courier New" panose="02070309020205020404" pitchFamily="49" charset="0"/>
              </a:rPr>
              <a:t>";</a:t>
            </a:r>
            <a:br>
              <a:rPr lang="en-US" altLang="en-US" sz="1800" b="1" dirty="0">
                <a:latin typeface="Courier New" panose="02070309020205020404" pitchFamily="49" charset="0"/>
              </a:rPr>
            </a:br>
            <a:r>
              <a:rPr lang="en-US" altLang="en-US" sz="1800" b="1" dirty="0">
                <a:latin typeface="Courier New" panose="02070309020205020404" pitchFamily="49" charset="0"/>
              </a:rPr>
              <a:t>		type="application/</a:t>
            </a:r>
            <a:r>
              <a:rPr lang="en-US" altLang="en-US" sz="1800" b="1" dirty="0" err="1">
                <a:latin typeface="Courier New" panose="02070309020205020404" pitchFamily="49" charset="0"/>
              </a:rPr>
              <a:t>xop+xml</a:t>
            </a:r>
            <a:r>
              <a:rPr lang="en-US" altLang="en-US" sz="1800" b="1" dirty="0">
                <a:latin typeface="Courier New" panose="02070309020205020404" pitchFamily="49" charset="0"/>
              </a:rPr>
              <a:t>";</a:t>
            </a:r>
            <a:br>
              <a:rPr lang="en-US" altLang="en-US" sz="1800" b="1" dirty="0">
                <a:latin typeface="Courier New" panose="02070309020205020404" pitchFamily="49" charset="0"/>
              </a:rPr>
            </a:br>
            <a:r>
              <a:rPr lang="en-US" altLang="en-US" sz="1800" b="1" dirty="0">
                <a:latin typeface="Courier New" panose="02070309020205020404" pitchFamily="49" charset="0"/>
              </a:rPr>
              <a:t>		start="&lt;</a:t>
            </a:r>
            <a:r>
              <a:rPr lang="en-US" altLang="en-US" sz="1800" b="1" dirty="0" err="1">
                <a:latin typeface="Courier New" panose="02070309020205020404" pitchFamily="49" charset="0"/>
              </a:rPr>
              <a:t>soapmsg</a:t>
            </a:r>
            <a:r>
              <a:rPr lang="en-US" altLang="en-US" sz="1800" b="1" dirty="0">
                <a:latin typeface="Courier New" panose="02070309020205020404" pitchFamily="49" charset="0"/>
              </a:rPr>
              <a:t>&gt;";</a:t>
            </a:r>
            <a:br>
              <a:rPr lang="en-US" altLang="en-US" sz="1800" b="1" dirty="0">
                <a:latin typeface="Courier New" panose="02070309020205020404" pitchFamily="49" charset="0"/>
              </a:rPr>
            </a:br>
            <a:r>
              <a:rPr lang="en-US" altLang="en-US" sz="1800" b="1" dirty="0">
                <a:latin typeface="Courier New" panose="02070309020205020404" pitchFamily="49" charset="0"/>
              </a:rPr>
              <a:t>		start-info="application/</a:t>
            </a:r>
            <a:r>
              <a:rPr lang="en-US" altLang="en-US" sz="1800" b="1" dirty="0" err="1">
                <a:latin typeface="Courier New" panose="02070309020205020404" pitchFamily="49" charset="0"/>
              </a:rPr>
              <a:t>soap+xml</a:t>
            </a:r>
            <a:r>
              <a:rPr lang="en-US" altLang="en-US" sz="1800" b="1" dirty="0">
                <a:latin typeface="Courier New" panose="02070309020205020404" pitchFamily="49" charset="0"/>
              </a:rPr>
              <a:t>;</a:t>
            </a:r>
            <a:br>
              <a:rPr lang="en-US" altLang="en-US" sz="1800" b="1" dirty="0">
                <a:latin typeface="Courier New" panose="02070309020205020404" pitchFamily="49" charset="0"/>
              </a:rPr>
            </a:br>
            <a:r>
              <a:rPr lang="en-US" altLang="en-US" sz="1800" b="1" dirty="0">
                <a:latin typeface="Courier New" panose="02070309020205020404" pitchFamily="49" charset="0"/>
              </a:rPr>
              <a:t>		charset=utf-8"</a:t>
            </a:r>
            <a:endParaRPr lang="en-US" dirty="0"/>
          </a:p>
        </p:txBody>
      </p:sp>
    </p:spTree>
    <p:extLst>
      <p:ext uri="{BB962C8B-B14F-4D97-AF65-F5344CB8AC3E}">
        <p14:creationId xmlns:p14="http://schemas.microsoft.com/office/powerpoint/2010/main" val="201209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par>
                          <p:cTn id="19" fill="hold">
                            <p:stCondLst>
                              <p:cond delay="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SOAP cu </a:t>
            </a:r>
            <a:r>
              <a:rPr lang="en-US" altLang="en-US" dirty="0" err="1"/>
              <a:t>atașamente</a:t>
            </a:r>
            <a:r>
              <a:rPr lang="en-US" altLang="en-US" dirty="0"/>
              <a:t> MTOM</a:t>
            </a:r>
            <a:endParaRPr lang="en-US" dirty="0"/>
          </a:p>
        </p:txBody>
      </p:sp>
      <p:sp>
        <p:nvSpPr>
          <p:cNvPr id="4" name="TextBox 3">
            <a:extLst>
              <a:ext uri="{FF2B5EF4-FFF2-40B4-BE49-F238E27FC236}">
                <a16:creationId xmlns:a16="http://schemas.microsoft.com/office/drawing/2014/main" id="{1F461339-6819-BBDF-0BC0-22C1181E9FF4}"/>
              </a:ext>
            </a:extLst>
          </p:cNvPr>
          <p:cNvSpPr txBox="1"/>
          <p:nvPr/>
        </p:nvSpPr>
        <p:spPr>
          <a:xfrm>
            <a:off x="3266062" y="1669162"/>
            <a:ext cx="8714362" cy="5047536"/>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en-US" sz="1400" b="1" dirty="0">
                <a:latin typeface="Courier New" panose="02070309020205020404" pitchFamily="49" charset="0"/>
              </a:rPr>
              <a:t>--</a:t>
            </a:r>
            <a:r>
              <a:rPr lang="en-US" altLang="en-US" sz="1400" b="1" dirty="0" err="1">
                <a:latin typeface="Courier New" panose="02070309020205020404" pitchFamily="49" charset="0"/>
              </a:rPr>
              <a:t>mimeboundary</a:t>
            </a:r>
            <a:br>
              <a:rPr lang="en-US" altLang="en-US" sz="1400" b="1" dirty="0">
                <a:latin typeface="Courier New" panose="02070309020205020404" pitchFamily="49" charset="0"/>
              </a:rPr>
            </a:br>
            <a:r>
              <a:rPr lang="en-US" altLang="en-US" sz="1400" b="1" dirty="0">
                <a:latin typeface="Courier New" panose="02070309020205020404" pitchFamily="49" charset="0"/>
              </a:rPr>
              <a:t>Content-Type: application/</a:t>
            </a:r>
            <a:r>
              <a:rPr lang="en-US" altLang="en-US" sz="1400" b="1" dirty="0" err="1">
                <a:latin typeface="Courier New" panose="02070309020205020404" pitchFamily="49" charset="0"/>
              </a:rPr>
              <a:t>xop+xml;charset</a:t>
            </a:r>
            <a:r>
              <a:rPr lang="en-US" altLang="en-US" sz="1400" b="1" dirty="0">
                <a:latin typeface="Courier New" panose="02070309020205020404" pitchFamily="49" charset="0"/>
              </a:rPr>
              <a:t>=utf-8;type=application/</a:t>
            </a:r>
            <a:r>
              <a:rPr lang="en-US" altLang="en-US" sz="1400" b="1" dirty="0" err="1">
                <a:latin typeface="Courier New" panose="02070309020205020404" pitchFamily="49" charset="0"/>
              </a:rPr>
              <a:t>soap+xml</a:t>
            </a:r>
            <a:br>
              <a:rPr lang="en-US" altLang="en-US" sz="1400" b="1" dirty="0">
                <a:latin typeface="Courier New" panose="02070309020205020404" pitchFamily="49" charset="0"/>
              </a:rPr>
            </a:br>
            <a:r>
              <a:rPr lang="en-US" altLang="en-US" sz="1400" b="1" dirty="0">
                <a:latin typeface="Courier New" panose="02070309020205020404" pitchFamily="49" charset="0"/>
              </a:rPr>
              <a:t>Content-Transfer-Encoding: binary</a:t>
            </a:r>
            <a:br>
              <a:rPr lang="en-US" altLang="en-US" sz="1400" b="1" dirty="0">
                <a:latin typeface="Courier New" panose="02070309020205020404" pitchFamily="49" charset="0"/>
              </a:rPr>
            </a:br>
            <a:r>
              <a:rPr lang="en-US" altLang="en-US" sz="1400" b="1" dirty="0">
                <a:latin typeface="Courier New" panose="02070309020205020404" pitchFamily="49" charset="0"/>
              </a:rPr>
              <a:t>Content-ID: &lt;</a:t>
            </a:r>
            <a:r>
              <a:rPr lang="en-US" altLang="en-US" sz="1400" b="1" dirty="0" err="1">
                <a:latin typeface="Courier New" panose="02070309020205020404" pitchFamily="49" charset="0"/>
              </a:rPr>
              <a:t>soapmsg</a:t>
            </a:r>
            <a:r>
              <a:rPr lang="en-US" altLang="en-US" sz="1400" b="1" dirty="0">
                <a:latin typeface="Courier New" panose="02070309020205020404" pitchFamily="49" charset="0"/>
              </a:rPr>
              <a:t>&gt;</a:t>
            </a:r>
            <a:br>
              <a:rPr lang="en-US" altLang="en-US" sz="1400" b="1" dirty="0">
                <a:latin typeface="Courier New" panose="02070309020205020404" pitchFamily="49" charset="0"/>
              </a:rPr>
            </a:br>
            <a:br>
              <a:rPr lang="en-US" altLang="en-US" sz="1400" b="1" dirty="0">
                <a:latin typeface="Courier New" panose="02070309020205020404" pitchFamily="49" charset="0"/>
              </a:rPr>
            </a:br>
            <a:r>
              <a:rPr lang="en-US" altLang="en-US" sz="1400" b="1" dirty="0">
                <a:latin typeface="Courier New" panose="02070309020205020404" pitchFamily="49" charset="0"/>
              </a:rPr>
              <a:t>&lt;</a:t>
            </a:r>
            <a:r>
              <a:rPr lang="en-US" altLang="en-US" sz="1400" b="1" dirty="0" err="1">
                <a:latin typeface="Courier New" panose="02070309020205020404" pitchFamily="49" charset="0"/>
              </a:rPr>
              <a:t>SOAP-ENV:Envelope</a:t>
            </a:r>
            <a:r>
              <a:rPr lang="en-US" altLang="en-US" sz="1400" b="1" dirty="0">
                <a:latin typeface="Courier New" panose="02070309020205020404" pitchFamily="49" charset="0"/>
              </a:rPr>
              <a:t> </a:t>
            </a:r>
            <a:r>
              <a:rPr lang="en-US" altLang="en-US" sz="1400" b="1" dirty="0" err="1">
                <a:latin typeface="Courier New" panose="02070309020205020404" pitchFamily="49" charset="0"/>
              </a:rPr>
              <a:t>xmlns:SOAP-ENV</a:t>
            </a:r>
            <a:r>
              <a:rPr lang="en-US" altLang="en-US" sz="1400" b="1" dirty="0">
                <a:latin typeface="Courier New" panose="02070309020205020404" pitchFamily="49" charset="0"/>
              </a:rPr>
              <a:t>=”…”</a:t>
            </a:r>
            <a:br>
              <a:rPr lang="en-US" altLang="en-US" sz="1400" b="1" dirty="0">
                <a:latin typeface="Courier New" panose="02070309020205020404" pitchFamily="49" charset="0"/>
              </a:rPr>
            </a:br>
            <a:r>
              <a:rPr lang="en-US" altLang="en-US" sz="1400" b="1" dirty="0">
                <a:latin typeface="Courier New" panose="02070309020205020404" pitchFamily="49" charset="0"/>
              </a:rPr>
              <a:t>  </a:t>
            </a:r>
            <a:r>
              <a:rPr lang="en-US" altLang="en-US" sz="1400" b="1" dirty="0" err="1">
                <a:latin typeface="Courier New" panose="02070309020205020404" pitchFamily="49" charset="0"/>
              </a:rPr>
              <a:t>xmlns:xop</a:t>
            </a:r>
            <a:r>
              <a:rPr lang="en-US" altLang="en-US" sz="1400" b="1" dirty="0">
                <a:latin typeface="Courier New" panose="02070309020205020404" pitchFamily="49" charset="0"/>
              </a:rPr>
              <a:t>="http://www.w3.org/2004/08/xop/include" </a:t>
            </a:r>
            <a:br>
              <a:rPr lang="en-US" altLang="en-US" sz="1400" b="1" dirty="0">
                <a:latin typeface="Courier New" panose="02070309020205020404" pitchFamily="49" charset="0"/>
              </a:rPr>
            </a:br>
            <a:r>
              <a:rPr lang="en-US" altLang="en-US" sz="1400" b="1" dirty="0">
                <a:latin typeface="Courier New" panose="02070309020205020404" pitchFamily="49" charset="0"/>
              </a:rPr>
              <a:t>  </a:t>
            </a:r>
            <a:r>
              <a:rPr lang="en-US" altLang="en-US" sz="1400" b="1" dirty="0" err="1">
                <a:latin typeface="Courier New" panose="02070309020205020404" pitchFamily="49" charset="0"/>
              </a:rPr>
              <a:t>xmlns:xmlmime</a:t>
            </a:r>
            <a:r>
              <a:rPr lang="en-US" altLang="en-US" sz="1400" b="1" dirty="0">
                <a:latin typeface="Courier New" panose="02070309020205020404" pitchFamily="49" charset="0"/>
              </a:rPr>
              <a:t>="http://www.w3.org/2004/11/xmlmime" </a:t>
            </a:r>
            <a:br>
              <a:rPr lang="en-US" altLang="en-US" sz="1400" b="1" dirty="0">
                <a:latin typeface="Courier New" panose="02070309020205020404" pitchFamily="49" charset="0"/>
              </a:rPr>
            </a:br>
            <a:r>
              <a:rPr lang="en-US" altLang="en-US" sz="1400" b="1" dirty="0">
                <a:latin typeface="Courier New" panose="02070309020205020404" pitchFamily="49" charset="0"/>
              </a:rPr>
              <a:t>  &lt;</a:t>
            </a:r>
            <a:r>
              <a:rPr lang="en-US" altLang="en-US" sz="1400" b="1" dirty="0" err="1">
                <a:latin typeface="Courier New" panose="02070309020205020404" pitchFamily="49" charset="0"/>
              </a:rPr>
              <a:t>SOAP-ENV:Body</a:t>
            </a:r>
            <a:r>
              <a:rPr lang="en-US" altLang="en-US" sz="1400" b="1" dirty="0">
                <a:latin typeface="Courier New" panose="02070309020205020404" pitchFamily="49" charset="0"/>
              </a:rPr>
              <a:t>&gt;</a:t>
            </a:r>
            <a:br>
              <a:rPr lang="en-US" altLang="en-US" sz="1400" b="1" dirty="0">
                <a:latin typeface="Courier New" panose="02070309020205020404" pitchFamily="49" charset="0"/>
              </a:rPr>
            </a:br>
            <a:r>
              <a:rPr lang="en-US" altLang="en-US" sz="1400" b="1" dirty="0">
                <a:latin typeface="Courier New" panose="02070309020205020404" pitchFamily="49" charset="0"/>
              </a:rPr>
              <a:t>    &lt;</a:t>
            </a:r>
            <a:r>
              <a:rPr lang="en-US" altLang="en-US" sz="1400" b="1" dirty="0" err="1">
                <a:latin typeface="Courier New" panose="02070309020205020404" pitchFamily="49" charset="0"/>
              </a:rPr>
              <a:t>m:PutImage</a:t>
            </a:r>
            <a:r>
              <a:rPr lang="en-US" altLang="en-US" sz="1400" b="1" dirty="0">
                <a:latin typeface="Courier New" panose="02070309020205020404" pitchFamily="49" charset="0"/>
              </a:rPr>
              <a:t> </a:t>
            </a:r>
            <a:r>
              <a:rPr lang="en-US" altLang="en-US" sz="1400" b="1" dirty="0" err="1">
                <a:latin typeface="Courier New" panose="02070309020205020404" pitchFamily="49" charset="0"/>
              </a:rPr>
              <a:t>xmlns:m</a:t>
            </a:r>
            <a:r>
              <a:rPr lang="en-US" altLang="en-US" sz="1400" b="1" dirty="0">
                <a:latin typeface="Courier New" panose="02070309020205020404" pitchFamily="49" charset="0"/>
              </a:rPr>
              <a:t>="http://www.example.com/test.wsdl"&gt;</a:t>
            </a:r>
            <a:br>
              <a:rPr lang="en-US" altLang="en-US" sz="1400" b="1" dirty="0">
                <a:latin typeface="Courier New" panose="02070309020205020404" pitchFamily="49" charset="0"/>
              </a:rPr>
            </a:br>
            <a:r>
              <a:rPr lang="en-US" altLang="en-US" sz="1400" b="1" dirty="0">
                <a:latin typeface="Courier New" panose="02070309020205020404" pitchFamily="49" charset="0"/>
              </a:rPr>
              <a:t>      &lt;</a:t>
            </a:r>
            <a:r>
              <a:rPr lang="en-US" altLang="en-US" sz="1400" b="1" dirty="0" err="1">
                <a:latin typeface="Courier New" panose="02070309020205020404" pitchFamily="49" charset="0"/>
              </a:rPr>
              <a:t>m:data</a:t>
            </a:r>
            <a:r>
              <a:rPr lang="en-US" altLang="en-US" sz="1400" b="1" dirty="0">
                <a:latin typeface="Courier New" panose="02070309020205020404" pitchFamily="49" charset="0"/>
              </a:rPr>
              <a:t> </a:t>
            </a:r>
            <a:r>
              <a:rPr lang="en-US" altLang="en-US" sz="1400" b="1" dirty="0" err="1">
                <a:latin typeface="Courier New" panose="02070309020205020404" pitchFamily="49" charset="0"/>
              </a:rPr>
              <a:t>xmlmime:contentType</a:t>
            </a:r>
            <a:r>
              <a:rPr lang="en-US" altLang="en-US" sz="1400" b="1" dirty="0">
                <a:latin typeface="Courier New" panose="02070309020205020404" pitchFamily="49" charset="0"/>
              </a:rPr>
              <a:t>=”</a:t>
            </a:r>
            <a:r>
              <a:rPr lang="en-US" altLang="en-US" sz="1400" b="1" dirty="0">
                <a:solidFill>
                  <a:schemeClr val="accent1"/>
                </a:solidFill>
                <a:latin typeface="Courier New" panose="02070309020205020404" pitchFamily="49" charset="0"/>
              </a:rPr>
              <a:t>image/jpeg</a:t>
            </a:r>
            <a:r>
              <a:rPr lang="en-US" altLang="en-US" sz="1400" b="1" dirty="0">
                <a:latin typeface="Courier New" panose="02070309020205020404" pitchFamily="49" charset="0"/>
              </a:rPr>
              <a:t>"&gt;</a:t>
            </a:r>
            <a:br>
              <a:rPr lang="en-US" altLang="en-US" sz="1400" b="1" dirty="0">
                <a:latin typeface="Courier New" panose="02070309020205020404" pitchFamily="49" charset="0"/>
              </a:rPr>
            </a:br>
            <a:r>
              <a:rPr lang="en-US" altLang="en-US" sz="1400" b="1" dirty="0">
                <a:latin typeface="Courier New" panose="02070309020205020404" pitchFamily="49" charset="0"/>
              </a:rPr>
              <a:t>        &lt;</a:t>
            </a:r>
            <a:r>
              <a:rPr lang="en-US" altLang="en-US" sz="1400" b="1" dirty="0" err="1">
                <a:latin typeface="Courier New" panose="02070309020205020404" pitchFamily="49" charset="0"/>
              </a:rPr>
              <a:t>xop:Include</a:t>
            </a:r>
            <a:r>
              <a:rPr lang="en-US" altLang="en-US" sz="1400" b="1" dirty="0">
                <a:latin typeface="Courier New" panose="02070309020205020404" pitchFamily="49" charset="0"/>
              </a:rPr>
              <a:t> </a:t>
            </a:r>
            <a:r>
              <a:rPr lang="en-US" altLang="en-US" sz="1400" b="1" dirty="0" err="1">
                <a:latin typeface="Courier New" panose="02070309020205020404" pitchFamily="49" charset="0"/>
              </a:rPr>
              <a:t>href</a:t>
            </a:r>
            <a:r>
              <a:rPr lang="en-US" altLang="en-US" sz="1400" b="1" dirty="0">
                <a:latin typeface="Courier New" panose="02070309020205020404" pitchFamily="49" charset="0"/>
              </a:rPr>
              <a:t>="</a:t>
            </a:r>
            <a:r>
              <a:rPr lang="en-US" altLang="en-US" sz="1400" b="1" dirty="0">
                <a:solidFill>
                  <a:srgbClr val="FF0000"/>
                </a:solidFill>
                <a:latin typeface="Courier New" panose="02070309020205020404" pitchFamily="49" charset="0"/>
              </a:rPr>
              <a:t>cid:image</a:t>
            </a:r>
            <a:r>
              <a:rPr lang="en-US" altLang="en-US" sz="1400" b="1" dirty="0">
                <a:latin typeface="Courier New" panose="02070309020205020404" pitchFamily="49" charset="0"/>
              </a:rPr>
              <a:t>"/&gt;</a:t>
            </a:r>
            <a:br>
              <a:rPr lang="en-US" altLang="en-US" sz="1400" b="1" dirty="0">
                <a:latin typeface="Courier New" panose="02070309020205020404" pitchFamily="49" charset="0"/>
              </a:rPr>
            </a:br>
            <a:r>
              <a:rPr lang="en-US" altLang="en-US" sz="1400" b="1" dirty="0">
                <a:latin typeface="Courier New" panose="02070309020205020404" pitchFamily="49" charset="0"/>
              </a:rPr>
              <a:t>      &lt;/</a:t>
            </a:r>
            <a:r>
              <a:rPr lang="en-US" altLang="en-US" sz="1400" b="1" dirty="0" err="1">
                <a:latin typeface="Courier New" panose="02070309020205020404" pitchFamily="49" charset="0"/>
              </a:rPr>
              <a:t>m:data</a:t>
            </a:r>
            <a:r>
              <a:rPr lang="en-US" altLang="en-US" sz="1400" b="1" dirty="0">
                <a:latin typeface="Courier New" panose="02070309020205020404" pitchFamily="49" charset="0"/>
              </a:rPr>
              <a:t>&gt;</a:t>
            </a:r>
            <a:br>
              <a:rPr lang="en-US" altLang="en-US" sz="1400" b="1" dirty="0">
                <a:latin typeface="Courier New" panose="02070309020205020404" pitchFamily="49" charset="0"/>
              </a:rPr>
            </a:br>
            <a:r>
              <a:rPr lang="en-US" altLang="en-US" sz="1400" b="1" dirty="0">
                <a:latin typeface="Courier New" panose="02070309020205020404" pitchFamily="49" charset="0"/>
              </a:rPr>
              <a:t>    &lt;/</a:t>
            </a:r>
            <a:r>
              <a:rPr lang="en-US" altLang="en-US" sz="1400" b="1" dirty="0" err="1">
                <a:latin typeface="Courier New" panose="02070309020205020404" pitchFamily="49" charset="0"/>
              </a:rPr>
              <a:t>m:PutImage</a:t>
            </a:r>
            <a:r>
              <a:rPr lang="en-US" altLang="en-US" sz="1400" b="1" dirty="0">
                <a:latin typeface="Courier New" panose="02070309020205020404" pitchFamily="49" charset="0"/>
              </a:rPr>
              <a:t>&gt;</a:t>
            </a:r>
            <a:br>
              <a:rPr lang="en-US" altLang="en-US" sz="1400" b="1" dirty="0">
                <a:latin typeface="Courier New" panose="02070309020205020404" pitchFamily="49" charset="0"/>
              </a:rPr>
            </a:br>
            <a:r>
              <a:rPr lang="en-US" altLang="en-US" sz="1400" b="1" dirty="0">
                <a:latin typeface="Courier New" panose="02070309020205020404" pitchFamily="49" charset="0"/>
              </a:rPr>
              <a:t>  &lt;/</a:t>
            </a:r>
            <a:r>
              <a:rPr lang="en-US" altLang="en-US" sz="1400" b="1" dirty="0" err="1">
                <a:latin typeface="Courier New" panose="02070309020205020404" pitchFamily="49" charset="0"/>
              </a:rPr>
              <a:t>SOAP-ENV:Body</a:t>
            </a:r>
            <a:r>
              <a:rPr lang="en-US" altLang="en-US" sz="1400" b="1" dirty="0">
                <a:latin typeface="Courier New" panose="02070309020205020404" pitchFamily="49" charset="0"/>
              </a:rPr>
              <a:t>&gt;</a:t>
            </a:r>
            <a:br>
              <a:rPr lang="en-US" altLang="en-US" sz="1400" b="1" dirty="0">
                <a:latin typeface="Courier New" panose="02070309020205020404" pitchFamily="49" charset="0"/>
              </a:rPr>
            </a:br>
            <a:r>
              <a:rPr lang="en-US" altLang="en-US" sz="1400" b="1" dirty="0">
                <a:latin typeface="Courier New" panose="02070309020205020404" pitchFamily="49" charset="0"/>
              </a:rPr>
              <a:t>&lt;/</a:t>
            </a:r>
            <a:r>
              <a:rPr lang="en-US" altLang="en-US" sz="1400" b="1" dirty="0" err="1">
                <a:latin typeface="Courier New" panose="02070309020205020404" pitchFamily="49" charset="0"/>
              </a:rPr>
              <a:t>SOAP-ENV:Envelope</a:t>
            </a:r>
            <a:r>
              <a:rPr lang="en-US" altLang="en-US" sz="1400" b="1" dirty="0">
                <a:latin typeface="Courier New" panose="02070309020205020404" pitchFamily="49" charset="0"/>
              </a:rPr>
              <a:t>&gt;</a:t>
            </a:r>
            <a:br>
              <a:rPr lang="en-US" altLang="en-US" sz="1400" b="1" dirty="0">
                <a:latin typeface="Courier New" panose="02070309020205020404" pitchFamily="49" charset="0"/>
              </a:rPr>
            </a:br>
            <a:r>
              <a:rPr lang="en-US" altLang="en-US" sz="1400" b="1" dirty="0">
                <a:latin typeface="Courier New" panose="02070309020205020404" pitchFamily="49" charset="0"/>
              </a:rPr>
              <a:t>--</a:t>
            </a:r>
            <a:r>
              <a:rPr lang="en-US" altLang="en-US" sz="1400" b="1" dirty="0" err="1">
                <a:latin typeface="Courier New" panose="02070309020205020404" pitchFamily="49" charset="0"/>
              </a:rPr>
              <a:t>mimeboundary</a:t>
            </a:r>
            <a:br>
              <a:rPr lang="en-US" altLang="en-US" sz="1400" b="1" dirty="0">
                <a:latin typeface="Courier New" panose="02070309020205020404" pitchFamily="49" charset="0"/>
              </a:rPr>
            </a:br>
            <a:r>
              <a:rPr lang="en-US" altLang="en-US" sz="1400" b="1" dirty="0">
                <a:latin typeface="Courier New" panose="02070309020205020404" pitchFamily="49" charset="0"/>
              </a:rPr>
              <a:t>Content-Type: </a:t>
            </a:r>
            <a:r>
              <a:rPr lang="en-US" altLang="en-US" sz="1400" b="1" dirty="0">
                <a:solidFill>
                  <a:schemeClr val="accent1"/>
                </a:solidFill>
                <a:latin typeface="Courier New" panose="02070309020205020404" pitchFamily="49" charset="0"/>
              </a:rPr>
              <a:t>image/jpeg</a:t>
            </a:r>
            <a:br>
              <a:rPr lang="en-US" altLang="en-US" sz="1400" b="1" dirty="0">
                <a:latin typeface="Courier New" panose="02070309020205020404" pitchFamily="49" charset="0"/>
              </a:rPr>
            </a:br>
            <a:r>
              <a:rPr lang="en-US" altLang="en-US" sz="1400" b="1" dirty="0">
                <a:latin typeface="Courier New" panose="02070309020205020404" pitchFamily="49" charset="0"/>
              </a:rPr>
              <a:t>Content-Transfer-Encoding: binary</a:t>
            </a:r>
            <a:br>
              <a:rPr lang="en-US" altLang="en-US" sz="1400" b="1" dirty="0">
                <a:latin typeface="Courier New" panose="02070309020205020404" pitchFamily="49" charset="0"/>
              </a:rPr>
            </a:br>
            <a:r>
              <a:rPr lang="en-US" altLang="en-US" sz="1400" b="1" dirty="0">
                <a:latin typeface="Courier New" panose="02070309020205020404" pitchFamily="49" charset="0"/>
              </a:rPr>
              <a:t>Content-ID: &lt;</a:t>
            </a:r>
            <a:r>
              <a:rPr lang="en-US" altLang="en-US" sz="1400" b="1" dirty="0">
                <a:solidFill>
                  <a:srgbClr val="FF0000"/>
                </a:solidFill>
                <a:latin typeface="Courier New" panose="02070309020205020404" pitchFamily="49" charset="0"/>
              </a:rPr>
              <a:t>image</a:t>
            </a:r>
            <a:r>
              <a:rPr lang="en-US" altLang="en-US" sz="1400" b="1" dirty="0">
                <a:latin typeface="Courier New" panose="02070309020205020404" pitchFamily="49" charset="0"/>
              </a:rPr>
              <a:t>&gt;</a:t>
            </a:r>
            <a:br>
              <a:rPr lang="en-US" altLang="en-US" sz="1400" b="1" dirty="0">
                <a:latin typeface="Courier New" panose="02070309020205020404" pitchFamily="49" charset="0"/>
              </a:rPr>
            </a:br>
            <a:br>
              <a:rPr lang="en-US" altLang="en-US" sz="1400" b="1" dirty="0">
                <a:latin typeface="Courier New" panose="02070309020205020404" pitchFamily="49" charset="0"/>
              </a:rPr>
            </a:br>
            <a:r>
              <a:rPr lang="en-US" altLang="en-US" sz="1400" b="1" dirty="0">
                <a:latin typeface="Courier New" panose="02070309020205020404" pitchFamily="49" charset="0"/>
              </a:rPr>
              <a:t>… </a:t>
            </a:r>
            <a:r>
              <a:rPr lang="en-US" altLang="en-US" sz="1400" i="1" dirty="0">
                <a:latin typeface="Times New Roman" panose="02020603050405020304" pitchFamily="18" charset="0"/>
              </a:rPr>
              <a:t>image data</a:t>
            </a:r>
            <a:r>
              <a:rPr lang="en-US" altLang="en-US" sz="1400" b="1" dirty="0">
                <a:latin typeface="Courier New" panose="02070309020205020404" pitchFamily="49" charset="0"/>
              </a:rPr>
              <a:t> …</a:t>
            </a:r>
            <a:br>
              <a:rPr lang="en-US" altLang="en-US" sz="1400" b="1" dirty="0">
                <a:latin typeface="Courier New" panose="02070309020205020404" pitchFamily="49" charset="0"/>
              </a:rPr>
            </a:br>
            <a:r>
              <a:rPr lang="en-US" altLang="en-US" sz="1400" b="1" dirty="0">
                <a:latin typeface="Courier New" panose="02070309020205020404" pitchFamily="49" charset="0"/>
              </a:rPr>
              <a:t>--</a:t>
            </a:r>
            <a:r>
              <a:rPr lang="en-US" altLang="en-US" sz="1400" b="1" dirty="0" err="1">
                <a:latin typeface="Courier New" panose="02070309020205020404" pitchFamily="49" charset="0"/>
              </a:rPr>
              <a:t>mimeboundary</a:t>
            </a:r>
            <a:r>
              <a:rPr lang="en-US" altLang="en-US" sz="1400" b="1" dirty="0">
                <a:latin typeface="Courier New" panose="02070309020205020404" pitchFamily="49" charset="0"/>
              </a:rPr>
              <a:t>--</a:t>
            </a:r>
            <a:endParaRPr lang="en-US" sz="1400" dirty="0"/>
          </a:p>
        </p:txBody>
      </p:sp>
      <p:sp>
        <p:nvSpPr>
          <p:cNvPr id="7" name="Content Placeholder 2">
            <a:extLst>
              <a:ext uri="{FF2B5EF4-FFF2-40B4-BE49-F238E27FC236}">
                <a16:creationId xmlns:a16="http://schemas.microsoft.com/office/drawing/2014/main" id="{6587A6A6-2C20-56C9-14AB-AD684E41041B}"/>
              </a:ext>
            </a:extLst>
          </p:cNvPr>
          <p:cNvSpPr>
            <a:spLocks noGrp="1"/>
          </p:cNvSpPr>
          <p:nvPr>
            <p:ph idx="1"/>
          </p:nvPr>
        </p:nvSpPr>
        <p:spPr>
          <a:xfrm>
            <a:off x="186158" y="1809344"/>
            <a:ext cx="2732140" cy="2568103"/>
          </a:xfrm>
        </p:spPr>
        <p:txBody>
          <a:bodyPr>
            <a:noAutofit/>
          </a:bodyPr>
          <a:lstStyle/>
          <a:p>
            <a:pPr>
              <a:lnSpc>
                <a:spcPct val="90000"/>
              </a:lnSpc>
            </a:pPr>
            <a:r>
              <a:rPr lang="en-US" altLang="en-US" sz="2400" dirty="0" err="1"/>
              <a:t>Exemplu</a:t>
            </a:r>
            <a:r>
              <a:rPr lang="en-US" altLang="en-US" sz="2400" dirty="0"/>
              <a:t> de </a:t>
            </a:r>
            <a:r>
              <a:rPr lang="en-US" altLang="en-US" sz="2400" dirty="0" err="1"/>
              <a:t>corp</a:t>
            </a:r>
            <a:r>
              <a:rPr lang="en-US" altLang="en-US" sz="2400" dirty="0"/>
              <a:t> HTTP cu </a:t>
            </a:r>
            <a:r>
              <a:rPr lang="en-US" altLang="en-US" sz="2400" dirty="0" err="1"/>
              <a:t>mesaj</a:t>
            </a:r>
            <a:r>
              <a:rPr lang="en-US" altLang="en-US" sz="2400" dirty="0"/>
              <a:t> SOAP </a:t>
            </a:r>
            <a:r>
              <a:rPr lang="en-US" altLang="en-US" sz="2400" dirty="0" err="1"/>
              <a:t>și</a:t>
            </a:r>
            <a:r>
              <a:rPr lang="en-US" altLang="en-US" sz="2400" dirty="0"/>
              <a:t> </a:t>
            </a:r>
            <a:r>
              <a:rPr lang="en-US" altLang="en-US" sz="2400" dirty="0" err="1"/>
              <a:t>atașament</a:t>
            </a:r>
            <a:r>
              <a:rPr lang="en-US" altLang="en-US" sz="2400" dirty="0"/>
              <a:t> MTOM:</a:t>
            </a:r>
            <a:endParaRPr lang="en-US" altLang="en-US" sz="2200" dirty="0"/>
          </a:p>
        </p:txBody>
      </p:sp>
    </p:spTree>
    <p:extLst>
      <p:ext uri="{BB962C8B-B14F-4D97-AF65-F5344CB8AC3E}">
        <p14:creationId xmlns:p14="http://schemas.microsoft.com/office/powerpoint/2010/main" val="30409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360" y="15958"/>
            <a:ext cx="11353800" cy="1325563"/>
          </a:xfrm>
        </p:spPr>
        <p:txBody>
          <a:bodyPr>
            <a:normAutofit fontScale="90000"/>
          </a:bodyPr>
          <a:lstStyle/>
          <a:p>
            <a:r>
              <a:rPr lang="ro-RO" dirty="0"/>
              <a:t>Framework-uri pentru</a:t>
            </a:r>
            <a:br>
              <a:rPr lang="ro-RO" dirty="0"/>
            </a:br>
            <a:r>
              <a:rPr lang="ro-RO" dirty="0"/>
              <a:t>servicii Web XML</a:t>
            </a:r>
            <a:endParaRPr lang="en-US" dirty="0"/>
          </a:p>
        </p:txBody>
      </p:sp>
      <p:graphicFrame>
        <p:nvGraphicFramePr>
          <p:cNvPr id="6" name="Table 5">
            <a:extLst>
              <a:ext uri="{FF2B5EF4-FFF2-40B4-BE49-F238E27FC236}">
                <a16:creationId xmlns:a16="http://schemas.microsoft.com/office/drawing/2014/main" id="{FF53EC47-F70C-1341-C2B0-3441F4C15341}"/>
              </a:ext>
            </a:extLst>
          </p:cNvPr>
          <p:cNvGraphicFramePr>
            <a:graphicFrameLocks noGrp="1"/>
          </p:cNvGraphicFramePr>
          <p:nvPr>
            <p:extLst>
              <p:ext uri="{D42A27DB-BD31-4B8C-83A1-F6EECF244321}">
                <p14:modId xmlns:p14="http://schemas.microsoft.com/office/powerpoint/2010/main" val="1969195885"/>
              </p:ext>
            </p:extLst>
          </p:nvPr>
        </p:nvGraphicFramePr>
        <p:xfrm>
          <a:off x="141492" y="1961205"/>
          <a:ext cx="11909015" cy="4236720"/>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1735946">
                  <a:extLst>
                    <a:ext uri="{9D8B030D-6E8A-4147-A177-3AD203B41FA5}">
                      <a16:colId xmlns:a16="http://schemas.microsoft.com/office/drawing/2014/main" val="2324527801"/>
                    </a:ext>
                  </a:extLst>
                </a:gridCol>
                <a:gridCol w="1342417">
                  <a:extLst>
                    <a:ext uri="{9D8B030D-6E8A-4147-A177-3AD203B41FA5}">
                      <a16:colId xmlns:a16="http://schemas.microsoft.com/office/drawing/2014/main" val="2842391240"/>
                    </a:ext>
                  </a:extLst>
                </a:gridCol>
                <a:gridCol w="5933873">
                  <a:extLst>
                    <a:ext uri="{9D8B030D-6E8A-4147-A177-3AD203B41FA5}">
                      <a16:colId xmlns:a16="http://schemas.microsoft.com/office/drawing/2014/main" val="20002"/>
                    </a:ext>
                  </a:extLst>
                </a:gridCol>
                <a:gridCol w="2896779">
                  <a:extLst>
                    <a:ext uri="{9D8B030D-6E8A-4147-A177-3AD203B41FA5}">
                      <a16:colId xmlns:a16="http://schemas.microsoft.com/office/drawing/2014/main" val="3082738499"/>
                    </a:ext>
                  </a:extLst>
                </a:gridCol>
              </a:tblGrid>
              <a:tr h="0">
                <a:tc>
                  <a:txBody>
                    <a:bodyPr/>
                    <a:lstStyle/>
                    <a:p>
                      <a:pPr algn="ctr"/>
                      <a:r>
                        <a:rPr lang="nl-BE" sz="1800" dirty="0">
                          <a:solidFill>
                            <a:schemeClr val="tx1"/>
                          </a:solidFill>
                        </a:rPr>
                        <a:t>Framework</a:t>
                      </a:r>
                    </a:p>
                  </a:txBody>
                  <a:tcPr/>
                </a:tc>
                <a:tc>
                  <a:txBody>
                    <a:bodyPr/>
                    <a:lstStyle/>
                    <a:p>
                      <a:pPr algn="ctr"/>
                      <a:r>
                        <a:rPr lang="en-US" sz="1800" dirty="0">
                          <a:solidFill>
                            <a:schemeClr val="tx1"/>
                          </a:solidFill>
                        </a:rPr>
                        <a:t>Platform</a:t>
                      </a:r>
                      <a:r>
                        <a:rPr lang="ro-RO" sz="1800" dirty="0">
                          <a:solidFill>
                            <a:schemeClr val="tx1"/>
                          </a:solidFill>
                        </a:rPr>
                        <a:t>ă</a:t>
                      </a:r>
                      <a:endParaRPr lang="nl-BE" sz="1800" dirty="0">
                        <a:solidFill>
                          <a:schemeClr val="tx1"/>
                        </a:solidFill>
                      </a:endParaRPr>
                    </a:p>
                  </a:txBody>
                  <a:tcPr/>
                </a:tc>
                <a:tc>
                  <a:txBody>
                    <a:bodyPr/>
                    <a:lstStyle/>
                    <a:p>
                      <a:pPr algn="ctr"/>
                      <a:r>
                        <a:rPr lang="nl-BE" sz="1800" dirty="0">
                          <a:solidFill>
                            <a:schemeClr val="tx1"/>
                          </a:solidFill>
                        </a:rPr>
                        <a:t>Specifica</a:t>
                      </a:r>
                      <a:r>
                        <a:rPr lang="ro-RO" sz="1800" dirty="0">
                          <a:solidFill>
                            <a:schemeClr val="tx1"/>
                          </a:solidFill>
                        </a:rPr>
                        <a:t>ții</a:t>
                      </a:r>
                      <a:endParaRPr lang="nl-BE" sz="1800" dirty="0">
                        <a:solidFill>
                          <a:schemeClr val="tx1"/>
                        </a:solidFill>
                      </a:endParaRPr>
                    </a:p>
                  </a:txBody>
                  <a:tcPr/>
                </a:tc>
                <a:tc>
                  <a:txBody>
                    <a:bodyPr/>
                    <a:lstStyle/>
                    <a:p>
                      <a:pPr algn="ctr"/>
                      <a:r>
                        <a:rPr lang="ro-RO" sz="1800" dirty="0">
                          <a:solidFill>
                            <a:schemeClr val="tx1"/>
                          </a:solidFill>
                        </a:rPr>
                        <a:t>Standarde</a:t>
                      </a:r>
                      <a:endParaRPr lang="en-US" sz="1800" dirty="0">
                        <a:solidFill>
                          <a:schemeClr val="tx1"/>
                        </a:solidFill>
                      </a:endParaRPr>
                    </a:p>
                  </a:txBody>
                  <a:tcPr/>
                </a:tc>
                <a:extLst>
                  <a:ext uri="{0D108BD9-81ED-4DB2-BD59-A6C34878D82A}">
                    <a16:rowId xmlns:a16="http://schemas.microsoft.com/office/drawing/2014/main" val="4235420295"/>
                  </a:ext>
                </a:extLst>
              </a:tr>
              <a:tr h="370840">
                <a:tc>
                  <a:txBody>
                    <a:bodyPr/>
                    <a:lstStyle/>
                    <a:p>
                      <a:r>
                        <a:rPr lang="nl-BE" sz="1600" dirty="0"/>
                        <a:t>Apache Axis2</a:t>
                      </a:r>
                    </a:p>
                  </a:txBody>
                  <a:tcPr/>
                </a:tc>
                <a:tc>
                  <a:txBody>
                    <a:bodyPr/>
                    <a:lstStyle/>
                    <a:p>
                      <a:r>
                        <a:rPr lang="nl-BE" sz="1600" dirty="0"/>
                        <a:t>Java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600" dirty="0"/>
                        <a:t>WS-ReliableMessaging, WS-Security, WS-AtomicTransaction, WS-Addressing, MTOM, WS-Policy, WS-MetadataExchange</a:t>
                      </a:r>
                    </a:p>
                  </a:txBody>
                  <a:tcPr/>
                </a:tc>
                <a:tc>
                  <a:txBody>
                    <a:bodyPr/>
                    <a:lstStyle/>
                    <a:p>
                      <a:r>
                        <a:rPr lang="nl-BE" sz="1600" dirty="0"/>
                        <a:t>SOAP1.1, SOAP1.2, MTOM, WSDL 2.0, WSDL, REST</a:t>
                      </a:r>
                    </a:p>
                  </a:txBody>
                  <a:tcPr/>
                </a:tc>
                <a:extLst>
                  <a:ext uri="{0D108BD9-81ED-4DB2-BD59-A6C34878D82A}">
                    <a16:rowId xmlns:a16="http://schemas.microsoft.com/office/drawing/2014/main" val="3577400902"/>
                  </a:ext>
                </a:extLst>
              </a:tr>
              <a:tr h="370840">
                <a:tc>
                  <a:txBody>
                    <a:bodyPr/>
                    <a:lstStyle/>
                    <a:p>
                      <a:r>
                        <a:rPr lang="nl-BE" sz="1600"/>
                        <a:t>Apache CXF</a:t>
                      </a:r>
                    </a:p>
                  </a:txBody>
                  <a:tcPr/>
                </a:tc>
                <a:tc>
                  <a:txBody>
                    <a:bodyPr/>
                    <a:lstStyle/>
                    <a:p>
                      <a:r>
                        <a:rPr lang="nl-BE" sz="1600" dirty="0"/>
                        <a:t>Java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600"/>
                        <a:t>WS-ReliableMessaging, WS-Security, WS-Addressing, MTOM, WS-Policy, WS-SecureConversation, WS-SecurityPolicy, WS-Trust</a:t>
                      </a:r>
                    </a:p>
                  </a:txBody>
                  <a:tcPr/>
                </a:tc>
                <a:tc>
                  <a:txBody>
                    <a:bodyPr/>
                    <a:lstStyle/>
                    <a:p>
                      <a:r>
                        <a:rPr lang="nl-BE" sz="1600"/>
                        <a:t>SOAP1.1, SOAP1.2, MTOM, WSDL 2.0, WSDL, REST</a:t>
                      </a:r>
                    </a:p>
                  </a:txBody>
                  <a:tcPr/>
                </a:tc>
                <a:extLst>
                  <a:ext uri="{0D108BD9-81ED-4DB2-BD59-A6C34878D82A}">
                    <a16:rowId xmlns:a16="http://schemas.microsoft.com/office/drawing/2014/main" val="2792070295"/>
                  </a:ext>
                </a:extLst>
              </a:tr>
              <a:tr h="370840">
                <a:tc>
                  <a:txBody>
                    <a:bodyPr/>
                    <a:lstStyle/>
                    <a:p>
                      <a:r>
                        <a:rPr lang="nl-BE" sz="1600"/>
                        <a:t>gSOAP</a:t>
                      </a:r>
                    </a:p>
                  </a:txBody>
                  <a:tcPr/>
                </a:tc>
                <a:tc>
                  <a:txBody>
                    <a:bodyPr/>
                    <a:lstStyle/>
                    <a:p>
                      <a:r>
                        <a:rPr lang="nl-BE" sz="1600"/>
                        <a:t>C / 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600" dirty="0"/>
                        <a:t>WS-Addressing, WS-Discovery, WS-Policy, WS-ReliableMessaging, WS-Security, WS-SecurityPolicy</a:t>
                      </a:r>
                    </a:p>
                  </a:txBody>
                  <a:tcPr/>
                </a:tc>
                <a:tc>
                  <a:txBody>
                    <a:bodyPr/>
                    <a:lstStyle/>
                    <a:p>
                      <a:r>
                        <a:rPr lang="nl-BE" sz="1600"/>
                        <a:t>SOAP1.1, SOAP1.2, MTOM, WSDL 1.1, WSDL 2.0, REST, XML-RPC, JSON, JSON-RPC, XML</a:t>
                      </a:r>
                    </a:p>
                  </a:txBody>
                  <a:tcPr/>
                </a:tc>
                <a:extLst>
                  <a:ext uri="{0D108BD9-81ED-4DB2-BD59-A6C34878D82A}">
                    <a16:rowId xmlns:a16="http://schemas.microsoft.com/office/drawing/2014/main" val="4762965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600" dirty="0"/>
                        <a:t>Web Services Interoperability Technology</a:t>
                      </a:r>
                    </a:p>
                  </a:txBody>
                  <a:tcPr/>
                </a:tc>
                <a:tc>
                  <a:txBody>
                    <a:bodyPr/>
                    <a:lstStyle/>
                    <a:p>
                      <a:r>
                        <a:rPr lang="nl-BE" sz="1600" dirty="0"/>
                        <a:t>Java</a:t>
                      </a:r>
                      <a:endParaRPr lang="ro-RO"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600"/>
                        <a:t>WS-Addressing, WS-ReliableMessaging, WS-Coordination, WS-AtomicTransaction, WS-Security, WS-Security Policy, WS-Trust, WS-SecureConversation, WS-Policy, WS-MetadataExchange</a:t>
                      </a:r>
                    </a:p>
                  </a:txBody>
                  <a:tcPr/>
                </a:tc>
                <a:tc>
                  <a:txBody>
                    <a:bodyPr/>
                    <a:lstStyle/>
                    <a:p>
                      <a:r>
                        <a:rPr lang="nl-BE" sz="1600"/>
                        <a:t>SOAP, WSDL, MTOM, JSON, XML</a:t>
                      </a:r>
                    </a:p>
                  </a:txBody>
                  <a:tcPr/>
                </a:tc>
                <a:extLst>
                  <a:ext uri="{0D108BD9-81ED-4DB2-BD59-A6C34878D82A}">
                    <a16:rowId xmlns:a16="http://schemas.microsoft.com/office/drawing/2014/main" val="1292807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600"/>
                        <a:t>Windows Communication Foundation</a:t>
                      </a:r>
                    </a:p>
                  </a:txBody>
                  <a:tcPr/>
                </a:tc>
                <a:tc>
                  <a:txBody>
                    <a:bodyPr/>
                    <a:lstStyle/>
                    <a:p>
                      <a:r>
                        <a:rPr lang="nl-BE" sz="1600" dirty="0"/>
                        <a:t>.NET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600"/>
                        <a:t>WS-Addressing, WS-MetadataExchange, WS-Security, WS-Policy, WS-SecurityPolicy, WS-Trust, WS-SecureConversation, WS-ReliableMessaging, WS-Coordination, WS-AtomicTransaction,WS-Discovery</a:t>
                      </a:r>
                    </a:p>
                  </a:txBody>
                  <a:tcPr/>
                </a:tc>
                <a:tc>
                  <a:txBody>
                    <a:bodyPr/>
                    <a:lstStyle/>
                    <a:p>
                      <a:r>
                        <a:rPr lang="nl-BE" sz="1600" dirty="0"/>
                        <a:t>SOAP1.1, SOAP1.2, WSDL, XML, JSON, REST, MTOM, MSMQ, IPC, P2P, TCP, UDP, WebSocket, RabbitMQ</a:t>
                      </a:r>
                    </a:p>
                  </a:txBody>
                  <a:tcPr/>
                </a:tc>
                <a:extLst>
                  <a:ext uri="{0D108BD9-81ED-4DB2-BD59-A6C34878D82A}">
                    <a16:rowId xmlns:a16="http://schemas.microsoft.com/office/drawing/2014/main" val="3463285387"/>
                  </a:ext>
                </a:extLst>
              </a:tr>
            </a:tbl>
          </a:graphicData>
        </a:graphic>
      </p:graphicFrame>
    </p:spTree>
    <p:extLst>
      <p:ext uri="{BB962C8B-B14F-4D97-AF65-F5344CB8AC3E}">
        <p14:creationId xmlns:p14="http://schemas.microsoft.com/office/powerpoint/2010/main" val="390920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360" y="15958"/>
            <a:ext cx="11353800" cy="1325563"/>
          </a:xfrm>
        </p:spPr>
        <p:txBody>
          <a:bodyPr>
            <a:normAutofit fontScale="90000"/>
          </a:bodyPr>
          <a:lstStyle/>
          <a:p>
            <a:r>
              <a:rPr lang="en-US" altLang="en-US" dirty="0" err="1"/>
              <a:t>Dezvoltarea</a:t>
            </a:r>
            <a:r>
              <a:rPr lang="en-US" altLang="en-US" dirty="0"/>
              <a:t> </a:t>
            </a:r>
            <a:r>
              <a:rPr lang="en-US" altLang="en-US" dirty="0" err="1"/>
              <a:t>serviciilor</a:t>
            </a:r>
            <a:br>
              <a:rPr lang="en-US" altLang="en-US" dirty="0"/>
            </a:br>
            <a:r>
              <a:rPr lang="en-US" altLang="en-US" dirty="0"/>
              <a:t>Web XML </a:t>
            </a:r>
            <a:r>
              <a:rPr lang="en-US" altLang="en-US" dirty="0" err="1"/>
              <a:t>folosind</a:t>
            </a:r>
            <a:r>
              <a:rPr lang="en-US" altLang="en-US" dirty="0"/>
              <a:t> Metro</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12068"/>
            <a:ext cx="11819684" cy="5052154"/>
          </a:xfrm>
        </p:spPr>
        <p:txBody>
          <a:bodyPr>
            <a:noAutofit/>
          </a:bodyPr>
          <a:lstStyle/>
          <a:p>
            <a:pPr>
              <a:lnSpc>
                <a:spcPct val="90000"/>
              </a:lnSpc>
            </a:pPr>
            <a:r>
              <a:rPr lang="en-US" altLang="en-US" sz="2600" dirty="0"/>
              <a:t>Se </a:t>
            </a:r>
            <a:r>
              <a:rPr lang="en-US" altLang="en-US" sz="2600" dirty="0" err="1"/>
              <a:t>definește</a:t>
            </a:r>
            <a:r>
              <a:rPr lang="en-US" altLang="en-US" sz="2600" dirty="0"/>
              <a:t> </a:t>
            </a:r>
            <a:r>
              <a:rPr lang="en-US" altLang="en-US" sz="2600" dirty="0" err="1"/>
              <a:t>contractul</a:t>
            </a:r>
            <a:r>
              <a:rPr lang="en-US" altLang="en-US" sz="2600" dirty="0"/>
              <a:t> </a:t>
            </a:r>
            <a:r>
              <a:rPr lang="en-US" altLang="en-US" sz="2600" dirty="0" err="1"/>
              <a:t>componentei</a:t>
            </a:r>
            <a:r>
              <a:rPr lang="en-US" altLang="en-US" sz="2600" dirty="0"/>
              <a:t> de </a:t>
            </a:r>
            <a:r>
              <a:rPr lang="en-US" altLang="en-US" sz="2600" dirty="0" err="1"/>
              <a:t>serviciu</a:t>
            </a:r>
            <a:r>
              <a:rPr lang="en-US" altLang="en-US" sz="2600" dirty="0"/>
              <a:t> ca </a:t>
            </a:r>
            <a:r>
              <a:rPr lang="en-US" altLang="en-US" sz="2600" dirty="0" err="1"/>
              <a:t>interfață</a:t>
            </a:r>
            <a:r>
              <a:rPr lang="en-US" altLang="en-US" sz="2600" dirty="0"/>
              <a:t>;</a:t>
            </a:r>
          </a:p>
          <a:p>
            <a:pPr>
              <a:lnSpc>
                <a:spcPct val="90000"/>
              </a:lnSpc>
            </a:pPr>
            <a:r>
              <a:rPr lang="en-US" altLang="en-US" sz="2600" dirty="0"/>
              <a:t>Se </a:t>
            </a:r>
            <a:r>
              <a:rPr lang="en-US" altLang="en-US" sz="2600" dirty="0" err="1"/>
              <a:t>adnotează</a:t>
            </a:r>
            <a:r>
              <a:rPr lang="en-US" altLang="en-US" sz="2600" dirty="0"/>
              <a:t> </a:t>
            </a:r>
            <a:r>
              <a:rPr lang="en-US" altLang="en-US" sz="2600" dirty="0" err="1"/>
              <a:t>interfata</a:t>
            </a:r>
            <a:r>
              <a:rPr lang="en-US" altLang="en-US" sz="2600" dirty="0"/>
              <a:t> cu </a:t>
            </a:r>
            <a:r>
              <a:rPr lang="en-US" altLang="en-US" sz="2600" b="1" dirty="0"/>
              <a:t>@WebService</a:t>
            </a:r>
            <a:r>
              <a:rPr lang="en-US" altLang="en-US" sz="2600" dirty="0"/>
              <a:t> </a:t>
            </a:r>
            <a:r>
              <a:rPr lang="en-US" altLang="en-US" sz="2600" dirty="0" err="1"/>
              <a:t>și</a:t>
            </a:r>
            <a:r>
              <a:rPr lang="en-US" altLang="en-US" sz="2600" dirty="0"/>
              <a:t> </a:t>
            </a:r>
            <a:r>
              <a:rPr lang="en-US" altLang="en-US" sz="2600" dirty="0" err="1"/>
              <a:t>metodele</a:t>
            </a:r>
            <a:r>
              <a:rPr lang="en-US" altLang="en-US" sz="2600" dirty="0"/>
              <a:t> </a:t>
            </a:r>
            <a:r>
              <a:rPr lang="en-US" altLang="en-US" sz="2600" dirty="0" err="1"/>
              <a:t>acesteia</a:t>
            </a:r>
            <a:r>
              <a:rPr lang="en-US" altLang="en-US" sz="2600" dirty="0"/>
              <a:t> cu </a:t>
            </a:r>
            <a:r>
              <a:rPr lang="en-US" altLang="en-US" sz="2600" b="1" dirty="0"/>
              <a:t>@WebMethod</a:t>
            </a:r>
            <a:r>
              <a:rPr lang="en-US" altLang="en-US" sz="2600" dirty="0"/>
              <a:t>, </a:t>
            </a:r>
            <a:r>
              <a:rPr lang="en-US" altLang="en-US" sz="2600" dirty="0" err="1"/>
              <a:t>după</a:t>
            </a:r>
            <a:r>
              <a:rPr lang="en-US" altLang="en-US" sz="2600" dirty="0"/>
              <a:t> </a:t>
            </a:r>
            <a:r>
              <a:rPr lang="en-US" altLang="en-US" sz="2600" dirty="0" err="1"/>
              <a:t>caz</a:t>
            </a:r>
            <a:r>
              <a:rPr lang="en-US" altLang="en-US" sz="2600" dirty="0"/>
              <a:t> </a:t>
            </a:r>
            <a:r>
              <a:rPr lang="en-US" altLang="en-US" sz="2600" dirty="0" err="1"/>
              <a:t>metodele</a:t>
            </a:r>
            <a:r>
              <a:rPr lang="en-US" altLang="en-US" sz="2600" dirty="0"/>
              <a:t> </a:t>
            </a:r>
            <a:r>
              <a:rPr lang="en-US" altLang="en-US" sz="2600" dirty="0" err="1"/>
              <a:t>apelate</a:t>
            </a:r>
            <a:r>
              <a:rPr lang="en-US" altLang="en-US" sz="2600" dirty="0"/>
              <a:t> </a:t>
            </a:r>
            <a:r>
              <a:rPr lang="en-US" altLang="en-US" sz="2600" dirty="0" err="1"/>
              <a:t>unidirecțional</a:t>
            </a:r>
            <a:r>
              <a:rPr lang="en-US" altLang="en-US" sz="2600" dirty="0"/>
              <a:t> </a:t>
            </a:r>
            <a:r>
              <a:rPr lang="en-US" altLang="en-US" sz="2600" dirty="0" err="1"/>
              <a:t>vor</a:t>
            </a:r>
            <a:r>
              <a:rPr lang="en-US" altLang="en-US" sz="2600" dirty="0"/>
              <a:t> fi </a:t>
            </a:r>
            <a:r>
              <a:rPr lang="en-US" altLang="en-US" sz="2600" dirty="0" err="1"/>
              <a:t>adnotate</a:t>
            </a:r>
            <a:r>
              <a:rPr lang="en-US" altLang="en-US" sz="2600" dirty="0"/>
              <a:t> </a:t>
            </a:r>
            <a:r>
              <a:rPr lang="en-US" altLang="en-US" sz="2600" dirty="0" err="1"/>
              <a:t>și</a:t>
            </a:r>
            <a:r>
              <a:rPr lang="en-US" altLang="en-US" sz="2600" dirty="0"/>
              <a:t> cu </a:t>
            </a:r>
            <a:r>
              <a:rPr lang="en-US" altLang="en-US" sz="2600" b="1" dirty="0"/>
              <a:t>@OneWay</a:t>
            </a:r>
            <a:r>
              <a:rPr lang="en-US" altLang="en-US" sz="2600" dirty="0"/>
              <a:t>;</a:t>
            </a:r>
          </a:p>
          <a:p>
            <a:pPr>
              <a:lnSpc>
                <a:spcPct val="90000"/>
              </a:lnSpc>
            </a:pPr>
            <a:r>
              <a:rPr lang="en-US" altLang="en-US" sz="2600" dirty="0"/>
              <a:t>Se </a:t>
            </a:r>
            <a:r>
              <a:rPr lang="en-US" altLang="en-US" sz="2600" dirty="0" err="1"/>
              <a:t>implementează</a:t>
            </a:r>
            <a:r>
              <a:rPr lang="en-US" altLang="en-US" sz="2600" dirty="0"/>
              <a:t> </a:t>
            </a:r>
            <a:r>
              <a:rPr lang="en-US" altLang="en-US" sz="2600" dirty="0" err="1"/>
              <a:t>clasa</a:t>
            </a:r>
            <a:r>
              <a:rPr lang="en-US" altLang="en-US" sz="2600" dirty="0"/>
              <a:t> de </a:t>
            </a:r>
            <a:r>
              <a:rPr lang="en-US" altLang="en-US" sz="2600" dirty="0" err="1"/>
              <a:t>serviciu</a:t>
            </a:r>
            <a:r>
              <a:rPr lang="en-US" altLang="en-US" sz="2600" dirty="0"/>
              <a:t> care se </a:t>
            </a:r>
            <a:r>
              <a:rPr lang="en-US" altLang="en-US" sz="2600" dirty="0" err="1"/>
              <a:t>adnotează</a:t>
            </a:r>
            <a:r>
              <a:rPr lang="en-US" altLang="en-US" sz="2600" dirty="0"/>
              <a:t> cu </a:t>
            </a:r>
            <a:r>
              <a:rPr lang="en-US" altLang="en-US" sz="2600" b="1" dirty="0"/>
              <a:t>@WebService</a:t>
            </a:r>
            <a:r>
              <a:rPr lang="en-US" altLang="en-US" sz="2600" dirty="0"/>
              <a:t> pentru a </a:t>
            </a:r>
            <a:r>
              <a:rPr lang="en-US" altLang="en-US" sz="2600" dirty="0" err="1"/>
              <a:t>preciza</a:t>
            </a:r>
            <a:r>
              <a:rPr lang="en-US" altLang="en-US" sz="2600" dirty="0"/>
              <a:t> </a:t>
            </a:r>
            <a:r>
              <a:rPr lang="en-US" altLang="en-US" sz="2600" dirty="0" err="1"/>
              <a:t>targetNamespace-ul</a:t>
            </a:r>
            <a:r>
              <a:rPr lang="en-US" altLang="en-US" sz="2600" dirty="0"/>
              <a:t> </a:t>
            </a:r>
            <a:r>
              <a:rPr lang="en-US" altLang="en-US" sz="2600" dirty="0" err="1"/>
              <a:t>și</a:t>
            </a:r>
            <a:r>
              <a:rPr lang="en-US" altLang="en-US" sz="2600" dirty="0"/>
              <a:t> </a:t>
            </a:r>
            <a:r>
              <a:rPr lang="en-US" altLang="en-US" sz="2600" dirty="0" err="1"/>
              <a:t>serviceName</a:t>
            </a:r>
            <a:r>
              <a:rPr lang="en-US" altLang="en-US" sz="2600" dirty="0"/>
              <a:t> cu </a:t>
            </a:r>
            <a:r>
              <a:rPr lang="en-US" altLang="en-US" sz="2600" dirty="0" err="1"/>
              <a:t>ajutorul</a:t>
            </a:r>
            <a:r>
              <a:rPr lang="en-US" altLang="en-US" sz="2600" dirty="0"/>
              <a:t> </a:t>
            </a:r>
            <a:r>
              <a:rPr lang="en-US" altLang="en-US" sz="2600" dirty="0" err="1"/>
              <a:t>cărora</a:t>
            </a:r>
            <a:r>
              <a:rPr lang="en-US" altLang="en-US" sz="2600" dirty="0"/>
              <a:t> </a:t>
            </a:r>
            <a:r>
              <a:rPr lang="en-US" altLang="en-US" sz="2600" dirty="0" err="1"/>
              <a:t>clientul</a:t>
            </a:r>
            <a:r>
              <a:rPr lang="en-US" altLang="en-US" sz="2600" dirty="0"/>
              <a:t> </a:t>
            </a:r>
            <a:r>
              <a:rPr lang="en-US" altLang="en-US" sz="2600" dirty="0" err="1"/>
              <a:t>va</a:t>
            </a:r>
            <a:r>
              <a:rPr lang="en-US" altLang="en-US" sz="2600" dirty="0"/>
              <a:t> </a:t>
            </a:r>
            <a:r>
              <a:rPr lang="en-US" altLang="en-US" sz="2600" dirty="0" err="1"/>
              <a:t>identifica</a:t>
            </a:r>
            <a:r>
              <a:rPr lang="en-US" altLang="en-US" sz="2600" dirty="0"/>
              <a:t> </a:t>
            </a:r>
            <a:r>
              <a:rPr lang="en-US" altLang="en-US" sz="2600" dirty="0" err="1"/>
              <a:t>serviciu</a:t>
            </a:r>
            <a:r>
              <a:rPr lang="en-US" altLang="en-US" sz="2600" dirty="0"/>
              <a:t> din contract;</a:t>
            </a:r>
          </a:p>
          <a:p>
            <a:pPr>
              <a:lnSpc>
                <a:spcPct val="90000"/>
              </a:lnSpc>
            </a:pPr>
            <a:r>
              <a:rPr lang="en-US" altLang="en-US" sz="2600" dirty="0"/>
              <a:t>Se </a:t>
            </a:r>
            <a:r>
              <a:rPr lang="en-US" altLang="en-US" sz="2600" dirty="0" err="1"/>
              <a:t>publică</a:t>
            </a:r>
            <a:r>
              <a:rPr lang="en-US" altLang="en-US" sz="2600" dirty="0"/>
              <a:t> o </a:t>
            </a:r>
            <a:r>
              <a:rPr lang="en-US" altLang="en-US" sz="2600" dirty="0" err="1"/>
              <a:t>instanță</a:t>
            </a:r>
            <a:r>
              <a:rPr lang="en-US" altLang="en-US" sz="2600" dirty="0"/>
              <a:t> a </a:t>
            </a:r>
            <a:r>
              <a:rPr lang="en-US" altLang="en-US" sz="2600" dirty="0" err="1"/>
              <a:t>serviciului</a:t>
            </a:r>
            <a:r>
              <a:rPr lang="en-US" altLang="en-US" sz="2600" dirty="0"/>
              <a:t> ca singleton </a:t>
            </a:r>
            <a:r>
              <a:rPr lang="en-US" altLang="en-US" sz="2600" dirty="0" err="1"/>
              <a:t>sau</a:t>
            </a:r>
            <a:r>
              <a:rPr lang="en-US" altLang="en-US" sz="2600" dirty="0"/>
              <a:t> </a:t>
            </a:r>
            <a:r>
              <a:rPr lang="en-US" altLang="en-US" sz="2600" dirty="0" err="1"/>
              <a:t>tipul</a:t>
            </a:r>
            <a:r>
              <a:rPr lang="en-US" altLang="en-US" sz="2600" dirty="0"/>
              <a:t> de </a:t>
            </a:r>
            <a:r>
              <a:rPr lang="en-US" altLang="en-US" sz="2600" dirty="0" err="1"/>
              <a:t>dată</a:t>
            </a:r>
            <a:r>
              <a:rPr lang="en-US" altLang="en-US" sz="2600" dirty="0"/>
              <a:t> cu </a:t>
            </a:r>
            <a:r>
              <a:rPr lang="en-US" altLang="en-US" sz="2600" dirty="0" err="1"/>
              <a:t>ajutorul</a:t>
            </a:r>
            <a:r>
              <a:rPr lang="en-US" altLang="en-US" sz="2600" dirty="0"/>
              <a:t> </a:t>
            </a:r>
            <a:r>
              <a:rPr lang="en-US" altLang="en-US" sz="2600" dirty="0" err="1"/>
              <a:t>clasei</a:t>
            </a:r>
            <a:r>
              <a:rPr lang="en-US" altLang="en-US" sz="2600" dirty="0"/>
              <a:t> Endpoint </a:t>
            </a:r>
            <a:r>
              <a:rPr lang="en-US" altLang="en-US" sz="2600" dirty="0" err="1"/>
              <a:t>apelând</a:t>
            </a:r>
            <a:r>
              <a:rPr lang="en-US" altLang="en-US" sz="2600" dirty="0"/>
              <a:t> </a:t>
            </a:r>
            <a:r>
              <a:rPr lang="en-US" altLang="en-US" sz="2600" dirty="0" err="1"/>
              <a:t>metoda</a:t>
            </a:r>
            <a:r>
              <a:rPr lang="en-US" altLang="en-US" sz="2600" dirty="0"/>
              <a:t> </a:t>
            </a:r>
            <a:r>
              <a:rPr lang="en-US" altLang="en-US" sz="2600" b="1" dirty="0"/>
              <a:t>publish</a:t>
            </a:r>
            <a:r>
              <a:rPr lang="en-US" altLang="en-US" sz="2600" dirty="0"/>
              <a:t>;</a:t>
            </a:r>
          </a:p>
          <a:p>
            <a:pPr>
              <a:lnSpc>
                <a:spcPct val="90000"/>
              </a:lnSpc>
            </a:pPr>
            <a:r>
              <a:rPr lang="en-US" altLang="en-US" sz="2600" dirty="0" err="1"/>
              <a:t>Clientul</a:t>
            </a:r>
            <a:r>
              <a:rPr lang="en-US" altLang="en-US" sz="2600" dirty="0"/>
              <a:t> </a:t>
            </a:r>
            <a:r>
              <a:rPr lang="en-US" altLang="en-US" sz="2600" dirty="0" err="1"/>
              <a:t>construiește</a:t>
            </a:r>
            <a:r>
              <a:rPr lang="en-US" altLang="en-US" sz="2600" dirty="0"/>
              <a:t> un proxy pentru </a:t>
            </a:r>
            <a:r>
              <a:rPr lang="en-US" altLang="en-US" sz="2600" dirty="0" err="1"/>
              <a:t>apel</a:t>
            </a:r>
            <a:r>
              <a:rPr lang="en-US" altLang="en-US" sz="2600" dirty="0"/>
              <a:t> cu </a:t>
            </a:r>
            <a:r>
              <a:rPr lang="en-US" altLang="en-US" sz="2600" dirty="0" err="1"/>
              <a:t>ajutorul</a:t>
            </a:r>
            <a:r>
              <a:rPr lang="en-US" altLang="en-US" sz="2600" dirty="0"/>
              <a:t> </a:t>
            </a:r>
            <a:r>
              <a:rPr lang="en-US" altLang="en-US" sz="2600" dirty="0" err="1"/>
              <a:t>clasei</a:t>
            </a:r>
            <a:r>
              <a:rPr lang="en-US" altLang="en-US" sz="2600" dirty="0"/>
              <a:t> Service </a:t>
            </a:r>
            <a:r>
              <a:rPr lang="en-US" altLang="en-US" sz="2600" dirty="0" err="1"/>
              <a:t>apelând</a:t>
            </a:r>
            <a:r>
              <a:rPr lang="en-US" altLang="en-US" sz="2600" dirty="0"/>
              <a:t> </a:t>
            </a:r>
            <a:r>
              <a:rPr lang="en-US" altLang="en-US" sz="2600" dirty="0" err="1"/>
              <a:t>metoda</a:t>
            </a:r>
            <a:r>
              <a:rPr lang="en-US" altLang="en-US" sz="2600" dirty="0"/>
              <a:t> create care </a:t>
            </a:r>
            <a:r>
              <a:rPr lang="en-US" altLang="en-US" sz="2600" dirty="0" err="1"/>
              <a:t>primește</a:t>
            </a:r>
            <a:r>
              <a:rPr lang="en-US" altLang="en-US" sz="2600" dirty="0"/>
              <a:t> da </a:t>
            </a:r>
            <a:r>
              <a:rPr lang="en-US" altLang="en-US" sz="2600" dirty="0" err="1"/>
              <a:t>parametru</a:t>
            </a:r>
            <a:r>
              <a:rPr lang="en-US" altLang="en-US" sz="2600" dirty="0"/>
              <a:t> URL-</a:t>
            </a:r>
            <a:r>
              <a:rPr lang="en-US" altLang="en-US" sz="2600" dirty="0" err="1"/>
              <a:t>ul</a:t>
            </a:r>
            <a:r>
              <a:rPr lang="en-US" altLang="en-US" sz="2600" dirty="0"/>
              <a:t> </a:t>
            </a:r>
            <a:r>
              <a:rPr lang="en-US" altLang="en-US" sz="2600" dirty="0" err="1"/>
              <a:t>unde</a:t>
            </a:r>
            <a:r>
              <a:rPr lang="en-US" altLang="en-US" sz="2600" dirty="0"/>
              <a:t> se </a:t>
            </a:r>
            <a:r>
              <a:rPr lang="en-US" altLang="en-US" sz="2600" dirty="0" err="1"/>
              <a:t>găsește</a:t>
            </a:r>
            <a:r>
              <a:rPr lang="en-US" altLang="en-US" sz="2600" dirty="0"/>
              <a:t> WSDL-</a:t>
            </a:r>
            <a:r>
              <a:rPr lang="en-US" altLang="en-US" sz="2600" dirty="0" err="1"/>
              <a:t>ul</a:t>
            </a:r>
            <a:r>
              <a:rPr lang="en-US" altLang="en-US" sz="2600" dirty="0"/>
              <a:t> </a:t>
            </a:r>
            <a:r>
              <a:rPr lang="en-US" altLang="en-US" sz="2600" dirty="0" err="1"/>
              <a:t>serviciului</a:t>
            </a:r>
            <a:r>
              <a:rPr lang="en-US" altLang="en-US" sz="2600" dirty="0"/>
              <a:t> </a:t>
            </a:r>
            <a:r>
              <a:rPr lang="en-US" altLang="en-US" sz="2600" dirty="0" err="1"/>
              <a:t>aflat</a:t>
            </a:r>
            <a:r>
              <a:rPr lang="en-US" altLang="en-US" sz="2600" dirty="0"/>
              <a:t> la </a:t>
            </a:r>
            <a:r>
              <a:rPr lang="en-US" altLang="en-US" sz="2600" dirty="0" err="1"/>
              <a:t>adresa</a:t>
            </a:r>
            <a:r>
              <a:rPr lang="en-US" altLang="en-US" sz="2600" dirty="0"/>
              <a:t> de </a:t>
            </a:r>
            <a:r>
              <a:rPr lang="en-US" altLang="en-US" sz="2600" dirty="0" err="1"/>
              <a:t>invocare</a:t>
            </a:r>
            <a:r>
              <a:rPr lang="en-US" altLang="en-US" sz="2600" dirty="0"/>
              <a:t> a </a:t>
            </a:r>
            <a:r>
              <a:rPr lang="en-US" altLang="en-US" sz="2600" dirty="0" err="1"/>
              <a:t>serviciului</a:t>
            </a:r>
            <a:r>
              <a:rPr lang="en-US" altLang="en-US" sz="2600" dirty="0"/>
              <a:t> cu </a:t>
            </a:r>
            <a:r>
              <a:rPr lang="en-US" altLang="en-US" sz="2600" dirty="0" err="1"/>
              <a:t>parametru</a:t>
            </a:r>
            <a:r>
              <a:rPr lang="en-US" altLang="en-US" sz="2600" dirty="0"/>
              <a:t> ?</a:t>
            </a:r>
            <a:r>
              <a:rPr lang="en-US" altLang="en-US" sz="2600" dirty="0" err="1"/>
              <a:t>wsdl</a:t>
            </a:r>
            <a:r>
              <a:rPr lang="en-US" altLang="en-US" sz="2600" dirty="0"/>
              <a:t> din care se </a:t>
            </a:r>
            <a:r>
              <a:rPr lang="en-US" altLang="en-US" sz="2600" dirty="0" err="1"/>
              <a:t>apelează</a:t>
            </a:r>
            <a:r>
              <a:rPr lang="en-US" altLang="en-US" sz="2600" dirty="0"/>
              <a:t> </a:t>
            </a:r>
            <a:r>
              <a:rPr lang="en-US" altLang="en-US" sz="2600" b="1" dirty="0" err="1"/>
              <a:t>getPort</a:t>
            </a:r>
            <a:r>
              <a:rPr lang="en-US" altLang="en-US" sz="2600" dirty="0"/>
              <a:t> cu </a:t>
            </a:r>
            <a:r>
              <a:rPr lang="en-US" altLang="en-US" sz="2600" dirty="0" err="1"/>
              <a:t>interfața</a:t>
            </a:r>
            <a:r>
              <a:rPr lang="en-US" altLang="en-US" sz="2600" dirty="0"/>
              <a:t> contract </a:t>
            </a:r>
            <a:r>
              <a:rPr lang="en-US" altLang="en-US" sz="2600" dirty="0" err="1"/>
              <a:t>implementată</a:t>
            </a:r>
            <a:r>
              <a:rPr lang="en-US" altLang="en-US" sz="2600" dirty="0"/>
              <a:t> de </a:t>
            </a:r>
            <a:r>
              <a:rPr lang="en-US" altLang="en-US" sz="2600" dirty="0" err="1"/>
              <a:t>serviciu</a:t>
            </a:r>
            <a:r>
              <a:rPr lang="en-US" altLang="en-US" sz="2600" dirty="0"/>
              <a:t>.</a:t>
            </a:r>
          </a:p>
        </p:txBody>
      </p:sp>
    </p:spTree>
    <p:extLst>
      <p:ext uri="{BB962C8B-B14F-4D97-AF65-F5344CB8AC3E}">
        <p14:creationId xmlns:p14="http://schemas.microsoft.com/office/powerpoint/2010/main" val="311258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360" y="15958"/>
            <a:ext cx="11353800" cy="1325563"/>
          </a:xfrm>
        </p:spPr>
        <p:txBody>
          <a:bodyPr>
            <a:normAutofit fontScale="90000"/>
          </a:bodyPr>
          <a:lstStyle/>
          <a:p>
            <a:r>
              <a:rPr lang="en-US" altLang="en-US" dirty="0" err="1"/>
              <a:t>Dezvoltarea</a:t>
            </a:r>
            <a:r>
              <a:rPr lang="en-US" altLang="en-US" dirty="0"/>
              <a:t> </a:t>
            </a:r>
            <a:r>
              <a:rPr lang="en-US" altLang="en-US" dirty="0" err="1"/>
              <a:t>serviciilor</a:t>
            </a:r>
            <a:br>
              <a:rPr lang="en-US" altLang="en-US" dirty="0"/>
            </a:br>
            <a:r>
              <a:rPr lang="en-US" altLang="en-US" dirty="0"/>
              <a:t>Web XML </a:t>
            </a:r>
            <a:r>
              <a:rPr lang="en-US" altLang="en-US" dirty="0" err="1"/>
              <a:t>folosind</a:t>
            </a:r>
            <a:r>
              <a:rPr lang="en-US" altLang="en-US" dirty="0"/>
              <a:t> Metro</a:t>
            </a:r>
            <a:endParaRPr lang="en-US" dirty="0"/>
          </a:p>
        </p:txBody>
      </p:sp>
      <p:pic>
        <p:nvPicPr>
          <p:cNvPr id="6" name="Picture 5">
            <a:extLst>
              <a:ext uri="{FF2B5EF4-FFF2-40B4-BE49-F238E27FC236}">
                <a16:creationId xmlns:a16="http://schemas.microsoft.com/office/drawing/2014/main" id="{554AA251-3531-32E9-78EE-CF3CBA7BD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460" y="1839976"/>
            <a:ext cx="3975100" cy="3098800"/>
          </a:xfrm>
          <a:prstGeom prst="rect">
            <a:avLst/>
          </a:prstGeom>
          <a:ln>
            <a:solidFill>
              <a:schemeClr val="accent1"/>
            </a:solidFill>
          </a:ln>
          <a:effectLst>
            <a:outerShdw blurRad="50800" dist="76200" dir="2700000" algn="tl" rotWithShape="0">
              <a:prstClr val="black">
                <a:alpha val="40000"/>
              </a:prstClr>
            </a:outerShdw>
          </a:effectLst>
        </p:spPr>
      </p:pic>
      <p:pic>
        <p:nvPicPr>
          <p:cNvPr id="7" name="Picture 6">
            <a:extLst>
              <a:ext uri="{FF2B5EF4-FFF2-40B4-BE49-F238E27FC236}">
                <a16:creationId xmlns:a16="http://schemas.microsoft.com/office/drawing/2014/main" id="{A3E7D39A-303B-AD6E-D061-C4B1ECAB0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600" y="1828800"/>
            <a:ext cx="3670300" cy="1600200"/>
          </a:xfrm>
          <a:prstGeom prst="rect">
            <a:avLst/>
          </a:prstGeom>
          <a:ln>
            <a:solidFill>
              <a:schemeClr val="accent1"/>
            </a:solidFill>
          </a:ln>
          <a:effectLst>
            <a:outerShdw blurRad="50800" dist="76200" dir="2700000" algn="tl" rotWithShape="0">
              <a:prstClr val="black">
                <a:alpha val="40000"/>
              </a:prstClr>
            </a:outerShdw>
          </a:effectLst>
        </p:spPr>
      </p:pic>
      <p:pic>
        <p:nvPicPr>
          <p:cNvPr id="8" name="Picture 7">
            <a:extLst>
              <a:ext uri="{FF2B5EF4-FFF2-40B4-BE49-F238E27FC236}">
                <a16:creationId xmlns:a16="http://schemas.microsoft.com/office/drawing/2014/main" id="{DB1AC8D1-ADE0-BBF6-B292-E07C16AC5E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575" y="2381358"/>
            <a:ext cx="6311900" cy="3873500"/>
          </a:xfrm>
          <a:prstGeom prst="rect">
            <a:avLst/>
          </a:prstGeom>
          <a:ln>
            <a:solidFill>
              <a:schemeClr val="accent1"/>
            </a:solidFill>
          </a:ln>
          <a:effectLst>
            <a:outerShdw blurRad="50800" dist="76200" dir="2700000" algn="tl" rotWithShape="0">
              <a:prstClr val="black">
                <a:alpha val="40000"/>
              </a:prstClr>
            </a:outerShdw>
          </a:effectLst>
        </p:spPr>
      </p:pic>
      <p:pic>
        <p:nvPicPr>
          <p:cNvPr id="9" name="Picture 8">
            <a:extLst>
              <a:ext uri="{FF2B5EF4-FFF2-40B4-BE49-F238E27FC236}">
                <a16:creationId xmlns:a16="http://schemas.microsoft.com/office/drawing/2014/main" id="{03CA10D2-FC97-11C7-B1E9-5942EDB025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5441" y="3287776"/>
            <a:ext cx="7480300" cy="3302000"/>
          </a:xfrm>
          <a:prstGeom prst="rect">
            <a:avLst/>
          </a:prstGeom>
          <a:ln>
            <a:solidFill>
              <a:schemeClr val="accent1"/>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1807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3"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
                                        <p:tgtEl>
                                          <p:spTgt spid="7"/>
                                        </p:tgtEl>
                                      </p:cBhvr>
                                    </p:animEffect>
                                    <p:anim calcmode="lin" valueType="num">
                                      <p:cBhvr>
                                        <p:cTn id="17" dur="400" fill="hold"/>
                                        <p:tgtEl>
                                          <p:spTgt spid="7"/>
                                        </p:tgtEl>
                                        <p:attrNameLst>
                                          <p:attrName>ppt_x</p:attrName>
                                        </p:attrNameLst>
                                      </p:cBhvr>
                                      <p:tavLst>
                                        <p:tav tm="0">
                                          <p:val>
                                            <p:strVal val="#ppt_x"/>
                                          </p:val>
                                        </p:tav>
                                        <p:tav tm="100000">
                                          <p:val>
                                            <p:strVal val="#ppt_x"/>
                                          </p:val>
                                        </p:tav>
                                      </p:tavLst>
                                    </p:anim>
                                    <p:anim calcmode="lin" valueType="num">
                                      <p:cBhvr>
                                        <p:cTn id="18" dur="400" fill="hold"/>
                                        <p:tgtEl>
                                          <p:spTgt spid="7"/>
                                        </p:tgtEl>
                                        <p:attrNameLst>
                                          <p:attrName>ppt_y</p:attrName>
                                        </p:attrNameLst>
                                      </p:cBhvr>
                                      <p:tavLst>
                                        <p:tav tm="0">
                                          <p:val>
                                            <p:strVal val="#ppt_y+0.31"/>
                                          </p:val>
                                        </p:tav>
                                        <p:tav tm="100000">
                                          <p:val>
                                            <p:strVal val="#ppt_y+0.31"/>
                                          </p:val>
                                        </p:tav>
                                      </p:tavLst>
                                    </p:anim>
                                    <p:anim calcmode="lin" valueType="num">
                                      <p:cBhvr>
                                        <p:cTn id="19"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
                                        <p:tgtEl>
                                          <p:spTgt spid="8"/>
                                        </p:tgtEl>
                                      </p:cBhvr>
                                    </p:animEffect>
                                    <p:anim calcmode="lin" valueType="num">
                                      <p:cBhvr>
                                        <p:cTn id="26" dur="400" fill="hold"/>
                                        <p:tgtEl>
                                          <p:spTgt spid="8"/>
                                        </p:tgtEl>
                                        <p:attrNameLst>
                                          <p:attrName>ppt_x</p:attrName>
                                        </p:attrNameLst>
                                      </p:cBhvr>
                                      <p:tavLst>
                                        <p:tav tm="0">
                                          <p:val>
                                            <p:strVal val="#ppt_x"/>
                                          </p:val>
                                        </p:tav>
                                        <p:tav tm="100000">
                                          <p:val>
                                            <p:strVal val="#ppt_x"/>
                                          </p:val>
                                        </p:tav>
                                      </p:tavLst>
                                    </p:anim>
                                    <p:anim calcmode="lin" valueType="num">
                                      <p:cBhvr>
                                        <p:cTn id="27" dur="400" fill="hold"/>
                                        <p:tgtEl>
                                          <p:spTgt spid="8"/>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3"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
                                        <p:tgtEl>
                                          <p:spTgt spid="9"/>
                                        </p:tgtEl>
                                      </p:cBhvr>
                                    </p:animEffect>
                                    <p:anim calcmode="lin" valueType="num">
                                      <p:cBhvr>
                                        <p:cTn id="35" dur="400" fill="hold"/>
                                        <p:tgtEl>
                                          <p:spTgt spid="9"/>
                                        </p:tgtEl>
                                        <p:attrNameLst>
                                          <p:attrName>ppt_x</p:attrName>
                                        </p:attrNameLst>
                                      </p:cBhvr>
                                      <p:tavLst>
                                        <p:tav tm="0">
                                          <p:val>
                                            <p:strVal val="#ppt_x"/>
                                          </p:val>
                                        </p:tav>
                                        <p:tav tm="100000">
                                          <p:val>
                                            <p:strVal val="#ppt_x"/>
                                          </p:val>
                                        </p:tav>
                                      </p:tavLst>
                                    </p:anim>
                                    <p:anim calcmode="lin" valueType="num">
                                      <p:cBhvr>
                                        <p:cTn id="36" dur="400" fill="hold"/>
                                        <p:tgtEl>
                                          <p:spTgt spid="9"/>
                                        </p:tgtEl>
                                        <p:attrNameLst>
                                          <p:attrName>ppt_y</p:attrName>
                                        </p:attrNameLst>
                                      </p:cBhvr>
                                      <p:tavLst>
                                        <p:tav tm="0">
                                          <p:val>
                                            <p:strVal val="#ppt_y+0.31"/>
                                          </p:val>
                                        </p:tav>
                                        <p:tav tm="100000">
                                          <p:val>
                                            <p:strVal val="#ppt_y+0.31"/>
                                          </p:val>
                                        </p:tav>
                                      </p:tavLst>
                                    </p:anim>
                                    <p:anim calcmode="lin" valueType="num">
                                      <p:cBhvr>
                                        <p:cTn id="37"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8"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360" y="15958"/>
            <a:ext cx="11353800" cy="1325563"/>
          </a:xfrm>
        </p:spPr>
        <p:txBody>
          <a:bodyPr>
            <a:normAutofit fontScale="90000"/>
          </a:bodyPr>
          <a:lstStyle/>
          <a:p>
            <a:r>
              <a:rPr lang="en-US" altLang="en-US" dirty="0" err="1"/>
              <a:t>Aplicație</a:t>
            </a:r>
            <a:r>
              <a:rPr lang="en-US" altLang="en-US" dirty="0"/>
              <a:t> de tip Talk</a:t>
            </a:r>
            <a:br>
              <a:rPr lang="en-US" altLang="en-US" dirty="0"/>
            </a:br>
            <a:r>
              <a:rPr lang="en-US" altLang="en-US" dirty="0"/>
              <a:t>cu WS-Addressing</a:t>
            </a:r>
            <a:endParaRPr lang="en-US" dirty="0"/>
          </a:p>
        </p:txBody>
      </p:sp>
      <p:pic>
        <p:nvPicPr>
          <p:cNvPr id="7" name="Picture 6">
            <a:extLst>
              <a:ext uri="{FF2B5EF4-FFF2-40B4-BE49-F238E27FC236}">
                <a16:creationId xmlns:a16="http://schemas.microsoft.com/office/drawing/2014/main" id="{79186A95-86BE-B358-B1B8-857A4A3D5050}"/>
              </a:ext>
            </a:extLst>
          </p:cNvPr>
          <p:cNvPicPr>
            <a:picLocks noChangeAspect="1"/>
          </p:cNvPicPr>
          <p:nvPr/>
        </p:nvPicPr>
        <p:blipFill>
          <a:blip r:embed="rId3"/>
          <a:stretch>
            <a:fillRect/>
          </a:stretch>
        </p:blipFill>
        <p:spPr>
          <a:xfrm>
            <a:off x="124294" y="2691372"/>
            <a:ext cx="4967054" cy="400046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E6F1D6E-E23F-78B0-F2B1-0C73D327C649}"/>
              </a:ext>
            </a:extLst>
          </p:cNvPr>
          <p:cNvPicPr>
            <a:picLocks noChangeAspect="1"/>
          </p:cNvPicPr>
          <p:nvPr/>
        </p:nvPicPr>
        <p:blipFill>
          <a:blip r:embed="rId4"/>
          <a:stretch>
            <a:fillRect/>
          </a:stretch>
        </p:blipFill>
        <p:spPr>
          <a:xfrm>
            <a:off x="5228015" y="4045925"/>
            <a:ext cx="6762290" cy="209475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FA5F74E-CA1F-C749-0265-AF5552116A20}"/>
              </a:ext>
            </a:extLst>
          </p:cNvPr>
          <p:cNvPicPr>
            <a:picLocks noChangeAspect="1"/>
          </p:cNvPicPr>
          <p:nvPr/>
        </p:nvPicPr>
        <p:blipFill>
          <a:blip r:embed="rId5"/>
          <a:stretch>
            <a:fillRect/>
          </a:stretch>
        </p:blipFill>
        <p:spPr>
          <a:xfrm>
            <a:off x="7085556" y="1883518"/>
            <a:ext cx="2349446" cy="68408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4E177E9-2CE6-9F2B-F37B-C9AAECD886EA}"/>
              </a:ext>
            </a:extLst>
          </p:cNvPr>
          <p:cNvPicPr>
            <a:picLocks noChangeAspect="1"/>
          </p:cNvPicPr>
          <p:nvPr/>
        </p:nvPicPr>
        <p:blipFill>
          <a:blip r:embed="rId6"/>
          <a:stretch>
            <a:fillRect/>
          </a:stretch>
        </p:blipFill>
        <p:spPr>
          <a:xfrm>
            <a:off x="9561528" y="1883518"/>
            <a:ext cx="2428777" cy="68408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C4811A64-6AC8-7A7B-8318-E68F14282180}"/>
              </a:ext>
            </a:extLst>
          </p:cNvPr>
          <p:cNvPicPr>
            <a:picLocks noChangeAspect="1"/>
          </p:cNvPicPr>
          <p:nvPr/>
        </p:nvPicPr>
        <p:blipFill>
          <a:blip r:embed="rId7"/>
          <a:stretch>
            <a:fillRect/>
          </a:stretch>
        </p:blipFill>
        <p:spPr>
          <a:xfrm>
            <a:off x="7081309" y="2691373"/>
            <a:ext cx="2665806" cy="124534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C5DC51FB-441E-2682-346D-04CE1182F42C}"/>
              </a:ext>
            </a:extLst>
          </p:cNvPr>
          <p:cNvPicPr>
            <a:picLocks noChangeAspect="1"/>
          </p:cNvPicPr>
          <p:nvPr/>
        </p:nvPicPr>
        <p:blipFill>
          <a:blip r:embed="rId8"/>
          <a:stretch>
            <a:fillRect/>
          </a:stretch>
        </p:blipFill>
        <p:spPr>
          <a:xfrm>
            <a:off x="4445899" y="1762855"/>
            <a:ext cx="2505410" cy="21593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002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360" y="15958"/>
            <a:ext cx="11353800" cy="1325563"/>
          </a:xfrm>
        </p:spPr>
        <p:txBody>
          <a:bodyPr>
            <a:normAutofit fontScale="90000"/>
          </a:bodyPr>
          <a:lstStyle/>
          <a:p>
            <a:r>
              <a:rPr lang="en-US" altLang="en-US" dirty="0" err="1"/>
              <a:t>Aplicație</a:t>
            </a:r>
            <a:r>
              <a:rPr lang="en-US" altLang="en-US" dirty="0"/>
              <a:t> de tip Talk</a:t>
            </a:r>
            <a:br>
              <a:rPr lang="en-US" altLang="en-US" dirty="0"/>
            </a:br>
            <a:r>
              <a:rPr lang="en-US" altLang="en-US" dirty="0"/>
              <a:t>cu WS-Addressing</a:t>
            </a:r>
            <a:endParaRPr lang="en-US" dirty="0"/>
          </a:p>
        </p:txBody>
      </p:sp>
      <p:pic>
        <p:nvPicPr>
          <p:cNvPr id="4" name="Picture 3">
            <a:extLst>
              <a:ext uri="{FF2B5EF4-FFF2-40B4-BE49-F238E27FC236}">
                <a16:creationId xmlns:a16="http://schemas.microsoft.com/office/drawing/2014/main" id="{6A01D5A4-5EA0-F02E-EB84-62C5363C0472}"/>
              </a:ext>
            </a:extLst>
          </p:cNvPr>
          <p:cNvPicPr>
            <a:picLocks noChangeAspect="1"/>
          </p:cNvPicPr>
          <p:nvPr/>
        </p:nvPicPr>
        <p:blipFill>
          <a:blip r:embed="rId3"/>
          <a:stretch>
            <a:fillRect/>
          </a:stretch>
        </p:blipFill>
        <p:spPr>
          <a:xfrm>
            <a:off x="158590" y="2239495"/>
            <a:ext cx="5778558" cy="309003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86BE33E-7722-6047-9B21-BD1E1111D43F}"/>
              </a:ext>
            </a:extLst>
          </p:cNvPr>
          <p:cNvPicPr>
            <a:picLocks noChangeAspect="1"/>
          </p:cNvPicPr>
          <p:nvPr/>
        </p:nvPicPr>
        <p:blipFill>
          <a:blip r:embed="rId4"/>
          <a:stretch>
            <a:fillRect/>
          </a:stretch>
        </p:blipFill>
        <p:spPr>
          <a:xfrm>
            <a:off x="3047869" y="1610421"/>
            <a:ext cx="2640592" cy="105518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9B28E4B-E956-F897-6542-C710EC9548E3}"/>
              </a:ext>
            </a:extLst>
          </p:cNvPr>
          <p:cNvPicPr>
            <a:picLocks noChangeAspect="1"/>
          </p:cNvPicPr>
          <p:nvPr/>
        </p:nvPicPr>
        <p:blipFill>
          <a:blip r:embed="rId5"/>
          <a:stretch>
            <a:fillRect/>
          </a:stretch>
        </p:blipFill>
        <p:spPr>
          <a:xfrm>
            <a:off x="1957605" y="5552022"/>
            <a:ext cx="3423185" cy="75457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40AD74F7-B508-31C9-873B-8014B31C3A5C}"/>
              </a:ext>
            </a:extLst>
          </p:cNvPr>
          <p:cNvPicPr>
            <a:picLocks noChangeAspect="1"/>
          </p:cNvPicPr>
          <p:nvPr/>
        </p:nvPicPr>
        <p:blipFill>
          <a:blip r:embed="rId6"/>
          <a:stretch>
            <a:fillRect/>
          </a:stretch>
        </p:blipFill>
        <p:spPr>
          <a:xfrm>
            <a:off x="5541717" y="5552022"/>
            <a:ext cx="3068510" cy="890054"/>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186E5A93-E995-C591-570D-69F7E05C7512}"/>
              </a:ext>
            </a:extLst>
          </p:cNvPr>
          <p:cNvPicPr>
            <a:picLocks noChangeAspect="1"/>
          </p:cNvPicPr>
          <p:nvPr/>
        </p:nvPicPr>
        <p:blipFill>
          <a:blip r:embed="rId7"/>
          <a:stretch>
            <a:fillRect/>
          </a:stretch>
        </p:blipFill>
        <p:spPr>
          <a:xfrm>
            <a:off x="8771154" y="5552022"/>
            <a:ext cx="3262256" cy="103554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EE5E1BFC-B277-DAF6-E359-2A6A533F49D7}"/>
              </a:ext>
            </a:extLst>
          </p:cNvPr>
          <p:cNvPicPr>
            <a:picLocks noChangeAspect="1"/>
          </p:cNvPicPr>
          <p:nvPr/>
        </p:nvPicPr>
        <p:blipFill>
          <a:blip r:embed="rId8"/>
          <a:stretch>
            <a:fillRect/>
          </a:stretch>
        </p:blipFill>
        <p:spPr>
          <a:xfrm>
            <a:off x="6272849" y="2072980"/>
            <a:ext cx="5760561" cy="3276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281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360" y="15958"/>
            <a:ext cx="11353800" cy="1325563"/>
          </a:xfrm>
        </p:spPr>
        <p:txBody>
          <a:bodyPr>
            <a:normAutofit fontScale="90000"/>
          </a:bodyPr>
          <a:lstStyle/>
          <a:p>
            <a:r>
              <a:rPr lang="en-US" altLang="en-US" dirty="0" err="1"/>
              <a:t>Transformarea</a:t>
            </a:r>
            <a:r>
              <a:rPr lang="en-US" altLang="en-US" dirty="0"/>
              <a:t> </a:t>
            </a:r>
            <a:r>
              <a:rPr lang="en-US" altLang="en-US" dirty="0" err="1"/>
              <a:t>Documentelor</a:t>
            </a:r>
            <a:br>
              <a:rPr lang="en-US" altLang="en-US" dirty="0"/>
            </a:br>
            <a:r>
              <a:rPr lang="en-US" altLang="en-US" dirty="0"/>
              <a:t>XML </a:t>
            </a:r>
            <a:r>
              <a:rPr lang="en-US" altLang="en-US" dirty="0" err="1"/>
              <a:t>atașate</a:t>
            </a:r>
            <a:r>
              <a:rPr lang="en-US" altLang="en-US" dirty="0"/>
              <a:t> cu MTOM</a:t>
            </a:r>
            <a:endParaRPr lang="en-US" dirty="0"/>
          </a:p>
        </p:txBody>
      </p:sp>
      <p:pic>
        <p:nvPicPr>
          <p:cNvPr id="5" name="Picture 4">
            <a:extLst>
              <a:ext uri="{FF2B5EF4-FFF2-40B4-BE49-F238E27FC236}">
                <a16:creationId xmlns:a16="http://schemas.microsoft.com/office/drawing/2014/main" id="{1DDFD8F8-B7AA-D97C-3A8D-F3C5729880A2}"/>
              </a:ext>
            </a:extLst>
          </p:cNvPr>
          <p:cNvPicPr>
            <a:picLocks noChangeAspect="1"/>
          </p:cNvPicPr>
          <p:nvPr/>
        </p:nvPicPr>
        <p:blipFill>
          <a:blip r:embed="rId3"/>
          <a:stretch>
            <a:fillRect/>
          </a:stretch>
        </p:blipFill>
        <p:spPr>
          <a:xfrm>
            <a:off x="75641" y="1573394"/>
            <a:ext cx="4078070" cy="12715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71A656F-ADCD-2E21-87D1-5EECCED5CF61}"/>
              </a:ext>
            </a:extLst>
          </p:cNvPr>
          <p:cNvPicPr>
            <a:picLocks noChangeAspect="1"/>
          </p:cNvPicPr>
          <p:nvPr/>
        </p:nvPicPr>
        <p:blipFill>
          <a:blip r:embed="rId4"/>
          <a:stretch>
            <a:fillRect/>
          </a:stretch>
        </p:blipFill>
        <p:spPr>
          <a:xfrm>
            <a:off x="75641" y="3029806"/>
            <a:ext cx="6542832" cy="22548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7CCA78C-67AD-41FF-77DD-5F1DADC70E73}"/>
              </a:ext>
            </a:extLst>
          </p:cNvPr>
          <p:cNvPicPr>
            <a:picLocks noChangeAspect="1"/>
          </p:cNvPicPr>
          <p:nvPr/>
        </p:nvPicPr>
        <p:blipFill>
          <a:blip r:embed="rId5"/>
          <a:stretch>
            <a:fillRect/>
          </a:stretch>
        </p:blipFill>
        <p:spPr>
          <a:xfrm>
            <a:off x="5216206" y="1864562"/>
            <a:ext cx="6447258" cy="2330488"/>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EAF32A55-C704-EC0B-E312-C3497C830FDC}"/>
              </a:ext>
            </a:extLst>
          </p:cNvPr>
          <p:cNvPicPr>
            <a:picLocks noChangeAspect="1"/>
          </p:cNvPicPr>
          <p:nvPr/>
        </p:nvPicPr>
        <p:blipFill>
          <a:blip r:embed="rId6"/>
          <a:stretch>
            <a:fillRect/>
          </a:stretch>
        </p:blipFill>
        <p:spPr>
          <a:xfrm>
            <a:off x="5853929" y="4718091"/>
            <a:ext cx="6091637" cy="1971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525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Niveluri</a:t>
            </a:r>
            <a:r>
              <a:rPr lang="en-US" dirty="0"/>
              <a:t> de REST</a:t>
            </a:r>
          </a:p>
        </p:txBody>
      </p:sp>
      <p:sp>
        <p:nvSpPr>
          <p:cNvPr id="9" name="Content Placeholder 2">
            <a:extLst>
              <a:ext uri="{FF2B5EF4-FFF2-40B4-BE49-F238E27FC236}">
                <a16:creationId xmlns:a16="http://schemas.microsoft.com/office/drawing/2014/main" id="{0DF10EE3-A5B1-A318-D918-20E218C172DE}"/>
              </a:ext>
            </a:extLst>
          </p:cNvPr>
          <p:cNvSpPr>
            <a:spLocks noGrp="1"/>
          </p:cNvSpPr>
          <p:nvPr>
            <p:ph idx="1"/>
          </p:nvPr>
        </p:nvSpPr>
        <p:spPr>
          <a:xfrm>
            <a:off x="574510" y="1964602"/>
            <a:ext cx="11204048" cy="4877439"/>
          </a:xfrm>
        </p:spPr>
        <p:txBody>
          <a:bodyPr>
            <a:noAutofit/>
          </a:bodyPr>
          <a:lstStyle/>
          <a:p>
            <a:pPr algn="just"/>
            <a:r>
              <a:rPr lang="en-US" sz="3200" b="1" dirty="0" err="1"/>
              <a:t>Nivelul</a:t>
            </a:r>
            <a:r>
              <a:rPr lang="en-US" sz="3200" b="1" dirty="0"/>
              <a:t> 0: </a:t>
            </a:r>
            <a:r>
              <a:rPr lang="ro-RO" sz="3200" b="1" dirty="0"/>
              <a:t>apeluri la distanță peste HTTP</a:t>
            </a:r>
            <a:r>
              <a:rPr lang="en-US" sz="3200" dirty="0"/>
              <a:t> – la</a:t>
            </a:r>
            <a:r>
              <a:rPr lang="ro-RO" sz="3200" dirty="0"/>
              <a:t> </a:t>
            </a:r>
            <a:r>
              <a:rPr lang="en-US" sz="3200" dirty="0" err="1"/>
              <a:t>acest</a:t>
            </a:r>
            <a:r>
              <a:rPr lang="en-US" sz="3200" dirty="0"/>
              <a:t> </a:t>
            </a:r>
            <a:r>
              <a:rPr lang="en-US" sz="3200" dirty="0" err="1"/>
              <a:t>nivel</a:t>
            </a:r>
            <a:r>
              <a:rPr lang="en-US" sz="3200" dirty="0"/>
              <a:t>, </a:t>
            </a:r>
            <a:r>
              <a:rPr lang="en-US" sz="3200" dirty="0" err="1"/>
              <a:t>protocolul</a:t>
            </a:r>
            <a:r>
              <a:rPr lang="en-US" sz="3200" dirty="0"/>
              <a:t> HTTP </a:t>
            </a:r>
            <a:r>
              <a:rPr lang="en-US" sz="3200" dirty="0" err="1"/>
              <a:t>este</a:t>
            </a:r>
            <a:r>
              <a:rPr lang="en-US" sz="3200" dirty="0"/>
              <a:t> </a:t>
            </a:r>
            <a:r>
              <a:rPr lang="en-US" sz="3200" dirty="0" err="1"/>
              <a:t>folosit</a:t>
            </a:r>
            <a:r>
              <a:rPr lang="en-US" sz="3200" dirty="0"/>
              <a:t> </a:t>
            </a:r>
            <a:r>
              <a:rPr lang="en-US" sz="3200" dirty="0" err="1"/>
              <a:t>doar</a:t>
            </a:r>
            <a:r>
              <a:rPr lang="en-US" sz="3200" dirty="0"/>
              <a:t> ca transport</a:t>
            </a:r>
            <a:r>
              <a:rPr lang="ro-RO" sz="3200" dirty="0"/>
              <a:t>, similar serviciilor Web XML</a:t>
            </a:r>
            <a:r>
              <a:rPr lang="en-US" sz="3200" dirty="0"/>
              <a:t>, </a:t>
            </a:r>
            <a:r>
              <a:rPr lang="ro-RO" sz="3200" dirty="0"/>
              <a:t>la fel de bine putând fi înlocuit cu SMTP</a:t>
            </a:r>
            <a:r>
              <a:rPr lang="en-US" sz="3200" dirty="0"/>
              <a:t>;</a:t>
            </a:r>
          </a:p>
          <a:p>
            <a:pPr algn="just"/>
            <a:r>
              <a:rPr lang="en-US" sz="3200" b="1" dirty="0" err="1"/>
              <a:t>Nivelul</a:t>
            </a:r>
            <a:r>
              <a:rPr lang="en-US" sz="3200" b="1" dirty="0"/>
              <a:t> 1: </a:t>
            </a:r>
            <a:r>
              <a:rPr lang="en-US" sz="3200" b="1" dirty="0" err="1"/>
              <a:t>resurse</a:t>
            </a:r>
            <a:r>
              <a:rPr lang="ro-RO" sz="3200" b="1" dirty="0"/>
              <a:t> adresabile</a:t>
            </a:r>
            <a:r>
              <a:rPr lang="en-US" sz="3200" dirty="0"/>
              <a:t> – la</a:t>
            </a:r>
            <a:r>
              <a:rPr lang="ro-RO" sz="3200" dirty="0"/>
              <a:t> </a:t>
            </a:r>
            <a:r>
              <a:rPr lang="en-US" sz="3200" dirty="0" err="1"/>
              <a:t>acest</a:t>
            </a:r>
            <a:r>
              <a:rPr lang="en-US" sz="3200" dirty="0"/>
              <a:t> </a:t>
            </a:r>
            <a:r>
              <a:rPr lang="en-US" sz="3200" dirty="0" err="1"/>
              <a:t>nivel</a:t>
            </a:r>
            <a:r>
              <a:rPr lang="en-US" sz="3200" dirty="0"/>
              <a:t>, un </a:t>
            </a:r>
            <a:r>
              <a:rPr lang="en-US" sz="3200" dirty="0" err="1"/>
              <a:t>serviciu</a:t>
            </a:r>
            <a:r>
              <a:rPr lang="en-US" sz="3200" dirty="0"/>
              <a:t> </a:t>
            </a:r>
            <a:r>
              <a:rPr lang="en-US" sz="3200" dirty="0" err="1"/>
              <a:t>utilizează</a:t>
            </a:r>
            <a:r>
              <a:rPr lang="en-US" sz="3200" dirty="0"/>
              <a:t> URL-</a:t>
            </a:r>
            <a:r>
              <a:rPr lang="en-US" sz="3200" dirty="0" err="1"/>
              <a:t>uri</a:t>
            </a:r>
            <a:r>
              <a:rPr lang="en-US" sz="3200" dirty="0"/>
              <a:t> pentru a face </a:t>
            </a:r>
            <a:r>
              <a:rPr lang="en-US" sz="3200" dirty="0" err="1"/>
              <a:t>identifica</a:t>
            </a:r>
            <a:r>
              <a:rPr lang="en-US" sz="3200" dirty="0"/>
              <a:t> </a:t>
            </a:r>
            <a:r>
              <a:rPr lang="en-US" sz="3200" dirty="0" err="1"/>
              <a:t>resurse</a:t>
            </a:r>
            <a:r>
              <a:rPr lang="en-US" sz="3200" dirty="0"/>
              <a:t>, </a:t>
            </a:r>
            <a:r>
              <a:rPr lang="en-US" sz="3200" dirty="0" err="1"/>
              <a:t>însă</a:t>
            </a:r>
            <a:r>
              <a:rPr lang="en-US" sz="3200" dirty="0"/>
              <a:t> </a:t>
            </a:r>
            <a:r>
              <a:rPr lang="en-US" sz="3200" dirty="0" err="1"/>
              <a:t>acțiunile</a:t>
            </a:r>
            <a:r>
              <a:rPr lang="en-US" sz="3200" dirty="0"/>
              <a:t> </a:t>
            </a:r>
            <a:r>
              <a:rPr lang="en-US" sz="3200" dirty="0" err="1"/>
              <a:t>executate</a:t>
            </a:r>
            <a:r>
              <a:rPr lang="en-US" sz="3200" dirty="0"/>
              <a:t> </a:t>
            </a:r>
            <a:r>
              <a:rPr lang="en-US" sz="3200" dirty="0" err="1"/>
              <a:t>asupra</a:t>
            </a:r>
            <a:r>
              <a:rPr lang="en-US" sz="3200" dirty="0"/>
              <a:t> </a:t>
            </a:r>
            <a:r>
              <a:rPr lang="en-US" sz="3200" dirty="0" err="1"/>
              <a:t>resurselor</a:t>
            </a:r>
            <a:r>
              <a:rPr lang="en-US" sz="3200" dirty="0"/>
              <a:t> nu </a:t>
            </a:r>
            <a:r>
              <a:rPr lang="en-US" sz="3200" dirty="0" err="1"/>
              <a:t>folosesc</a:t>
            </a:r>
            <a:r>
              <a:rPr lang="en-US" sz="3200" dirty="0"/>
              <a:t> </a:t>
            </a:r>
            <a:r>
              <a:rPr lang="en-US" sz="3200" dirty="0" err="1"/>
              <a:t>elementele</a:t>
            </a:r>
            <a:r>
              <a:rPr lang="en-US" sz="3200" dirty="0"/>
              <a:t> </a:t>
            </a:r>
            <a:r>
              <a:rPr lang="en-US" sz="3200" dirty="0" err="1"/>
              <a:t>protocolului</a:t>
            </a:r>
            <a:r>
              <a:rPr lang="en-US" sz="3200" dirty="0"/>
              <a:t> HTTP, care </a:t>
            </a:r>
            <a:r>
              <a:rPr lang="en-US" sz="3200" dirty="0" err="1"/>
              <a:t>este</a:t>
            </a:r>
            <a:r>
              <a:rPr lang="en-US" sz="3200" dirty="0"/>
              <a:t> </a:t>
            </a:r>
            <a:r>
              <a:rPr lang="en-US" sz="3200" dirty="0" err="1"/>
              <a:t>în</a:t>
            </a:r>
            <a:r>
              <a:rPr lang="en-US" sz="3200" dirty="0"/>
              <a:t> </a:t>
            </a:r>
            <a:r>
              <a:rPr lang="en-US" sz="3200" dirty="0" err="1"/>
              <a:t>continuare</a:t>
            </a:r>
            <a:r>
              <a:rPr lang="en-US" sz="3200" dirty="0"/>
              <a:t> </a:t>
            </a:r>
            <a:r>
              <a:rPr lang="en-US" sz="3200" dirty="0" err="1"/>
              <a:t>folosit</a:t>
            </a:r>
            <a:r>
              <a:rPr lang="en-US" sz="3200" dirty="0"/>
              <a:t> pentru a </a:t>
            </a:r>
            <a:r>
              <a:rPr lang="en-US" sz="3200" dirty="0" err="1"/>
              <a:t>transporta</a:t>
            </a:r>
            <a:r>
              <a:rPr lang="en-US" sz="3200" dirty="0"/>
              <a:t> </a:t>
            </a:r>
            <a:r>
              <a:rPr lang="en-US" sz="3200" dirty="0" err="1"/>
              <a:t>cererea</a:t>
            </a:r>
            <a:r>
              <a:rPr lang="en-US" sz="3200" dirty="0"/>
              <a:t> </a:t>
            </a:r>
            <a:r>
              <a:rPr lang="en-US" sz="3200" dirty="0" err="1"/>
              <a:t>și</a:t>
            </a:r>
            <a:r>
              <a:rPr lang="en-US" sz="3200" dirty="0"/>
              <a:t> </a:t>
            </a:r>
            <a:r>
              <a:rPr lang="en-US" sz="3200" dirty="0" err="1"/>
              <a:t>răspunsul</a:t>
            </a:r>
            <a:r>
              <a:rPr lang="en-US" sz="3200" dirty="0"/>
              <a:t> </a:t>
            </a:r>
            <a:r>
              <a:rPr lang="en-US" sz="3200" dirty="0" err="1"/>
              <a:t>apelului</a:t>
            </a:r>
            <a:r>
              <a:rPr lang="en-US" sz="3200" dirty="0"/>
              <a:t>;</a:t>
            </a:r>
          </a:p>
        </p:txBody>
      </p:sp>
    </p:spTree>
    <p:extLst>
      <p:ext uri="{BB962C8B-B14F-4D97-AF65-F5344CB8AC3E}">
        <p14:creationId xmlns:p14="http://schemas.microsoft.com/office/powerpoint/2010/main" val="23462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Comparație</a:t>
            </a:r>
            <a:r>
              <a:rPr lang="en-US" dirty="0"/>
              <a:t> </a:t>
            </a:r>
            <a:r>
              <a:rPr lang="en-US" dirty="0" err="1"/>
              <a:t>între</a:t>
            </a:r>
            <a:br>
              <a:rPr lang="en-US" dirty="0"/>
            </a:br>
            <a:r>
              <a:rPr lang="en-US" dirty="0" err="1"/>
              <a:t>serviciile</a:t>
            </a:r>
            <a:r>
              <a:rPr lang="en-US" dirty="0"/>
              <a:t> Web XML </a:t>
            </a:r>
            <a:r>
              <a:rPr lang="en-US" dirty="0" err="1"/>
              <a:t>și</a:t>
            </a:r>
            <a:r>
              <a:rPr lang="en-US" dirty="0"/>
              <a:t> REST</a:t>
            </a:r>
          </a:p>
        </p:txBody>
      </p:sp>
      <p:graphicFrame>
        <p:nvGraphicFramePr>
          <p:cNvPr id="6" name="Table 5">
            <a:extLst>
              <a:ext uri="{FF2B5EF4-FFF2-40B4-BE49-F238E27FC236}">
                <a16:creationId xmlns:a16="http://schemas.microsoft.com/office/drawing/2014/main" id="{28667777-76A0-DF3A-DE12-33E5E4F18F9D}"/>
              </a:ext>
            </a:extLst>
          </p:cNvPr>
          <p:cNvGraphicFramePr>
            <a:graphicFrameLocks noGrp="1"/>
          </p:cNvGraphicFramePr>
          <p:nvPr>
            <p:extLst>
              <p:ext uri="{D42A27DB-BD31-4B8C-83A1-F6EECF244321}">
                <p14:modId xmlns:p14="http://schemas.microsoft.com/office/powerpoint/2010/main" val="4033913334"/>
              </p:ext>
            </p:extLst>
          </p:nvPr>
        </p:nvGraphicFramePr>
        <p:xfrm>
          <a:off x="448965" y="1749245"/>
          <a:ext cx="11428075" cy="4602480"/>
        </p:xfrm>
        <a:graphic>
          <a:graphicData uri="http://schemas.openxmlformats.org/drawingml/2006/table">
            <a:tbl>
              <a:tblPr firstRow="1" bandRow="1">
                <a:effectLst>
                  <a:outerShdw blurRad="50800" dist="38100" dir="5400000" algn="t" rotWithShape="0">
                    <a:prstClr val="black">
                      <a:alpha val="40000"/>
                    </a:prstClr>
                  </a:outerShdw>
                </a:effectLst>
                <a:tableStyleId>{1E171933-4619-4E11-9A3F-F7608DF75F80}</a:tableStyleId>
              </a:tblPr>
              <a:tblGrid>
                <a:gridCol w="2604692">
                  <a:extLst>
                    <a:ext uri="{9D8B030D-6E8A-4147-A177-3AD203B41FA5}">
                      <a16:colId xmlns:a16="http://schemas.microsoft.com/office/drawing/2014/main" val="2324527801"/>
                    </a:ext>
                  </a:extLst>
                </a:gridCol>
                <a:gridCol w="4232572">
                  <a:extLst>
                    <a:ext uri="{9D8B030D-6E8A-4147-A177-3AD203B41FA5}">
                      <a16:colId xmlns:a16="http://schemas.microsoft.com/office/drawing/2014/main" val="2842391240"/>
                    </a:ext>
                  </a:extLst>
                </a:gridCol>
                <a:gridCol w="4590811">
                  <a:extLst>
                    <a:ext uri="{9D8B030D-6E8A-4147-A177-3AD203B41FA5}">
                      <a16:colId xmlns:a16="http://schemas.microsoft.com/office/drawing/2014/main" val="3082738499"/>
                    </a:ext>
                  </a:extLst>
                </a:gridCol>
              </a:tblGrid>
              <a:tr h="370840">
                <a:tc>
                  <a:txBody>
                    <a:bodyPr/>
                    <a:lstStyle/>
                    <a:p>
                      <a:r>
                        <a:rPr lang="nl-BE" sz="2600" dirty="0">
                          <a:solidFill>
                            <a:schemeClr val="tx1"/>
                          </a:solidFill>
                        </a:rPr>
                        <a:t>Caracteristică</a:t>
                      </a:r>
                    </a:p>
                  </a:txBody>
                  <a:tcPr/>
                </a:tc>
                <a:tc>
                  <a:txBody>
                    <a:bodyPr/>
                    <a:lstStyle/>
                    <a:p>
                      <a:pPr algn="ctr"/>
                      <a:r>
                        <a:rPr lang="en-US" sz="2600" dirty="0" err="1">
                          <a:solidFill>
                            <a:schemeClr val="tx1"/>
                          </a:solidFill>
                        </a:rPr>
                        <a:t>Servicii</a:t>
                      </a:r>
                      <a:r>
                        <a:rPr lang="en-US" sz="2600" dirty="0">
                          <a:solidFill>
                            <a:schemeClr val="tx1"/>
                          </a:solidFill>
                        </a:rPr>
                        <a:t> REST</a:t>
                      </a:r>
                      <a:endParaRPr lang="nl-BE" sz="2600" dirty="0">
                        <a:solidFill>
                          <a:schemeClr val="tx1"/>
                        </a:solidFill>
                      </a:endParaRPr>
                    </a:p>
                  </a:txBody>
                  <a:tcPr/>
                </a:tc>
                <a:tc>
                  <a:txBody>
                    <a:bodyPr/>
                    <a:lstStyle/>
                    <a:p>
                      <a:pPr algn="ctr"/>
                      <a:r>
                        <a:rPr lang="en-US" sz="2600" dirty="0" err="1">
                          <a:solidFill>
                            <a:schemeClr val="tx1"/>
                          </a:solidFill>
                        </a:rPr>
                        <a:t>Servicii</a:t>
                      </a:r>
                      <a:r>
                        <a:rPr lang="en-US" sz="2600" dirty="0">
                          <a:solidFill>
                            <a:schemeClr val="tx1"/>
                          </a:solidFill>
                        </a:rPr>
                        <a:t> SOAP</a:t>
                      </a:r>
                    </a:p>
                  </a:txBody>
                  <a:tcPr/>
                </a:tc>
                <a:extLst>
                  <a:ext uri="{0D108BD9-81ED-4DB2-BD59-A6C34878D82A}">
                    <a16:rowId xmlns:a16="http://schemas.microsoft.com/office/drawing/2014/main" val="4235420295"/>
                  </a:ext>
                </a:extLst>
              </a:tr>
              <a:tr h="370840">
                <a:tc>
                  <a:txBody>
                    <a:bodyPr/>
                    <a:lstStyle/>
                    <a:p>
                      <a:r>
                        <a:rPr lang="nl-BE" sz="2600" dirty="0"/>
                        <a:t>Scop</a:t>
                      </a:r>
                    </a:p>
                  </a:txBody>
                  <a:tcPr/>
                </a:tc>
                <a:tc>
                  <a:txBody>
                    <a:bodyPr/>
                    <a:lstStyle/>
                    <a:p>
                      <a:r>
                        <a:rPr lang="en-US" sz="2600" dirty="0" err="1"/>
                        <a:t>Scalabil</a:t>
                      </a:r>
                      <a:r>
                        <a:rPr lang="en-US" sz="2600" dirty="0"/>
                        <a:t>, </a:t>
                      </a:r>
                      <a:r>
                        <a:rPr lang="en-US" sz="2600" dirty="0" err="1"/>
                        <a:t>descoperibil</a:t>
                      </a:r>
                      <a:r>
                        <a:rPr lang="en-US" sz="2600" dirty="0"/>
                        <a:t>, </a:t>
                      </a:r>
                      <a:r>
                        <a:rPr lang="en-US" sz="2600" dirty="0" err="1"/>
                        <a:t>ușor</a:t>
                      </a:r>
                      <a:r>
                        <a:rPr lang="en-US" sz="2600" dirty="0"/>
                        <a:t>, </a:t>
                      </a:r>
                      <a:r>
                        <a:rPr lang="en-US" sz="2600" dirty="0" err="1"/>
                        <a:t>mai</a:t>
                      </a:r>
                      <a:r>
                        <a:rPr lang="en-US" sz="2600" dirty="0"/>
                        <a:t> </a:t>
                      </a:r>
                      <a:r>
                        <a:rPr lang="en-US" sz="2600" dirty="0" err="1"/>
                        <a:t>ușor</a:t>
                      </a:r>
                      <a:r>
                        <a:rPr lang="en-US" sz="2600" dirty="0"/>
                        <a:t> de </a:t>
                      </a:r>
                      <a:r>
                        <a:rPr lang="en-US" sz="2600" dirty="0" err="1"/>
                        <a:t>dezvoltat</a:t>
                      </a:r>
                      <a:endParaRPr lang="nl-BE" sz="2600" dirty="0"/>
                    </a:p>
                  </a:txBody>
                  <a:tcPr/>
                </a:tc>
                <a:tc>
                  <a:txBody>
                    <a:bodyPr/>
                    <a:lstStyle/>
                    <a:p>
                      <a:r>
                        <a:rPr lang="en-US" sz="2600" dirty="0" err="1"/>
                        <a:t>Servicii</a:t>
                      </a:r>
                      <a:r>
                        <a:rPr lang="en-US" sz="2600" dirty="0"/>
                        <a:t> </a:t>
                      </a:r>
                      <a:r>
                        <a:rPr lang="en-US" sz="2600" dirty="0" err="1"/>
                        <a:t>distribuite</a:t>
                      </a:r>
                      <a:r>
                        <a:rPr lang="en-US" sz="2600" dirty="0"/>
                        <a:t> orientate </a:t>
                      </a:r>
                      <a:r>
                        <a:rPr lang="en-US" sz="2600" dirty="0" err="1"/>
                        <a:t>spre</a:t>
                      </a:r>
                      <a:r>
                        <a:rPr lang="en-US" sz="2600" dirty="0"/>
                        <a:t> process care se pot </a:t>
                      </a:r>
                      <a:r>
                        <a:rPr lang="en-US" sz="2600" dirty="0" err="1"/>
                        <a:t>compune</a:t>
                      </a:r>
                      <a:r>
                        <a:rPr lang="en-US" sz="2600" dirty="0"/>
                        <a:t> </a:t>
                      </a:r>
                      <a:r>
                        <a:rPr lang="en-US" sz="2600" dirty="0" err="1"/>
                        <a:t>în</a:t>
                      </a:r>
                      <a:r>
                        <a:rPr lang="en-US" sz="2600" dirty="0"/>
                        <a:t> SOA</a:t>
                      </a:r>
                      <a:endParaRPr lang="nl-BE" sz="2600" dirty="0"/>
                    </a:p>
                  </a:txBody>
                  <a:tcPr/>
                </a:tc>
                <a:extLst>
                  <a:ext uri="{0D108BD9-81ED-4DB2-BD59-A6C34878D82A}">
                    <a16:rowId xmlns:a16="http://schemas.microsoft.com/office/drawing/2014/main" val="3577400902"/>
                  </a:ext>
                </a:extLst>
              </a:tr>
              <a:tr h="370840">
                <a:tc>
                  <a:txBody>
                    <a:bodyPr/>
                    <a:lstStyle/>
                    <a:p>
                      <a:r>
                        <a:rPr lang="en-US" sz="2600"/>
                        <a:t>Transport</a:t>
                      </a:r>
                      <a:endParaRPr lang="nl-BE" sz="2600"/>
                    </a:p>
                  </a:txBody>
                  <a:tcPr/>
                </a:tc>
                <a:tc>
                  <a:txBody>
                    <a:bodyPr/>
                    <a:lstStyle/>
                    <a:p>
                      <a:r>
                        <a:rPr lang="en-US" sz="2600"/>
                        <a:t>HTTP</a:t>
                      </a:r>
                      <a:endParaRPr lang="nl-BE" sz="2600"/>
                    </a:p>
                  </a:txBody>
                  <a:tcPr/>
                </a:tc>
                <a:tc>
                  <a:txBody>
                    <a:bodyPr/>
                    <a:lstStyle/>
                    <a:p>
                      <a:r>
                        <a:rPr lang="en-US" sz="2600" dirty="0"/>
                        <a:t>SOAP </a:t>
                      </a:r>
                      <a:r>
                        <a:rPr lang="en-US" sz="2600" dirty="0" err="1"/>
                        <a:t>peste</a:t>
                      </a:r>
                      <a:r>
                        <a:rPr lang="en-US" sz="2600" baseline="0" dirty="0"/>
                        <a:t> HTTP</a:t>
                      </a:r>
                      <a:endParaRPr lang="nl-BE" sz="2600" dirty="0"/>
                    </a:p>
                  </a:txBody>
                  <a:tcPr/>
                </a:tc>
                <a:extLst>
                  <a:ext uri="{0D108BD9-81ED-4DB2-BD59-A6C34878D82A}">
                    <a16:rowId xmlns:a16="http://schemas.microsoft.com/office/drawing/2014/main" val="2792070295"/>
                  </a:ext>
                </a:extLst>
              </a:tr>
              <a:tr h="370840">
                <a:tc>
                  <a:txBody>
                    <a:bodyPr/>
                    <a:lstStyle/>
                    <a:p>
                      <a:r>
                        <a:rPr lang="en-US" sz="2600" dirty="0" err="1"/>
                        <a:t>Descriere</a:t>
                      </a:r>
                      <a:endParaRPr lang="nl-BE" sz="2600" dirty="0"/>
                    </a:p>
                  </a:txBody>
                  <a:tcPr/>
                </a:tc>
                <a:tc>
                  <a:txBody>
                    <a:bodyPr/>
                    <a:lstStyle/>
                    <a:p>
                      <a:r>
                        <a:rPr lang="en-US" sz="2600" baseline="0" dirty="0"/>
                        <a:t>Swagger / </a:t>
                      </a:r>
                      <a:r>
                        <a:rPr lang="en-US" sz="2600" baseline="0" dirty="0" err="1"/>
                        <a:t>OpenAPI</a:t>
                      </a:r>
                      <a:endParaRPr lang="nl-BE" sz="2600" dirty="0"/>
                    </a:p>
                  </a:txBody>
                  <a:tcPr/>
                </a:tc>
                <a:tc>
                  <a:txBody>
                    <a:bodyPr/>
                    <a:lstStyle/>
                    <a:p>
                      <a:r>
                        <a:rPr lang="en-US" sz="2600"/>
                        <a:t>WSDL</a:t>
                      </a:r>
                      <a:endParaRPr lang="nl-BE" sz="2600"/>
                    </a:p>
                  </a:txBody>
                  <a:tcPr/>
                </a:tc>
                <a:extLst>
                  <a:ext uri="{0D108BD9-81ED-4DB2-BD59-A6C34878D82A}">
                    <a16:rowId xmlns:a16="http://schemas.microsoft.com/office/drawing/2014/main" val="476296561"/>
                  </a:ext>
                </a:extLst>
              </a:tr>
              <a:tr h="370840">
                <a:tc>
                  <a:txBody>
                    <a:bodyPr/>
                    <a:lstStyle/>
                    <a:p>
                      <a:r>
                        <a:rPr lang="en-US" sz="2600" dirty="0"/>
                        <a:t>Securitate</a:t>
                      </a:r>
                      <a:endParaRPr lang="nl-BE" sz="2600" dirty="0"/>
                    </a:p>
                  </a:txBody>
                  <a:tcPr/>
                </a:tc>
                <a:tc>
                  <a:txBody>
                    <a:bodyPr/>
                    <a:lstStyle/>
                    <a:p>
                      <a:r>
                        <a:rPr lang="en-US" sz="2600" dirty="0"/>
                        <a:t>TLS</a:t>
                      </a:r>
                      <a:endParaRPr lang="nl-BE" sz="2600" dirty="0"/>
                    </a:p>
                  </a:txBody>
                  <a:tcPr/>
                </a:tc>
                <a:tc>
                  <a:txBody>
                    <a:bodyPr/>
                    <a:lstStyle/>
                    <a:p>
                      <a:r>
                        <a:rPr lang="en-US" sz="2600" dirty="0"/>
                        <a:t>WS-Security</a:t>
                      </a:r>
                      <a:endParaRPr lang="nl-BE" sz="2600" dirty="0"/>
                    </a:p>
                  </a:txBody>
                  <a:tcPr/>
                </a:tc>
                <a:extLst>
                  <a:ext uri="{0D108BD9-81ED-4DB2-BD59-A6C34878D82A}">
                    <a16:rowId xmlns:a16="http://schemas.microsoft.com/office/drawing/2014/main" val="12928073"/>
                  </a:ext>
                </a:extLst>
              </a:tr>
              <a:tr h="370840">
                <a:tc>
                  <a:txBody>
                    <a:bodyPr/>
                    <a:lstStyle/>
                    <a:p>
                      <a:r>
                        <a:rPr lang="en-US" sz="2600" dirty="0" err="1"/>
                        <a:t>Fiabilitate</a:t>
                      </a:r>
                      <a:endParaRPr lang="nl-BE" sz="2600" dirty="0"/>
                    </a:p>
                  </a:txBody>
                  <a:tcPr/>
                </a:tc>
                <a:tc>
                  <a:txBody>
                    <a:bodyPr/>
                    <a:lstStyle/>
                    <a:p>
                      <a:r>
                        <a:rPr lang="en-US" sz="2600" dirty="0" err="1"/>
                        <a:t>Idempotență</a:t>
                      </a:r>
                      <a:r>
                        <a:rPr lang="en-US" sz="2600" dirty="0"/>
                        <a:t> (</a:t>
                      </a:r>
                      <a:r>
                        <a:rPr lang="en-US" sz="2600" dirty="0" err="1"/>
                        <a:t>retrimitere</a:t>
                      </a:r>
                      <a:r>
                        <a:rPr lang="en-US" sz="2600" dirty="0"/>
                        <a:t>)</a:t>
                      </a:r>
                      <a:endParaRPr lang="nl-BE" sz="2600" dirty="0"/>
                    </a:p>
                  </a:txBody>
                  <a:tcPr/>
                </a:tc>
                <a:tc>
                  <a:txBody>
                    <a:bodyPr/>
                    <a:lstStyle/>
                    <a:p>
                      <a:r>
                        <a:rPr lang="en-US" sz="2600"/>
                        <a:t>WS-</a:t>
                      </a:r>
                      <a:r>
                        <a:rPr lang="en-US" sz="2600" err="1"/>
                        <a:t>ReliableMessaging</a:t>
                      </a:r>
                      <a:endParaRPr lang="nl-BE" sz="2600"/>
                    </a:p>
                  </a:txBody>
                  <a:tcPr/>
                </a:tc>
                <a:extLst>
                  <a:ext uri="{0D108BD9-81ED-4DB2-BD59-A6C34878D82A}">
                    <a16:rowId xmlns:a16="http://schemas.microsoft.com/office/drawing/2014/main" val="3463285387"/>
                  </a:ext>
                </a:extLst>
              </a:tr>
              <a:tr h="370840">
                <a:tc>
                  <a:txBody>
                    <a:bodyPr/>
                    <a:lstStyle/>
                    <a:p>
                      <a:r>
                        <a:rPr lang="en-US" sz="2600" dirty="0" err="1"/>
                        <a:t>Tranzacții</a:t>
                      </a:r>
                      <a:endParaRPr lang="nl-BE" sz="2600" dirty="0"/>
                    </a:p>
                  </a:txBody>
                  <a:tcPr/>
                </a:tc>
                <a:tc>
                  <a:txBody>
                    <a:bodyPr/>
                    <a:lstStyle/>
                    <a:p>
                      <a:r>
                        <a:rPr lang="en-US" sz="2600" dirty="0" err="1"/>
                        <a:t>Compensării</a:t>
                      </a:r>
                      <a:endParaRPr lang="nl-BE" sz="2600" dirty="0"/>
                    </a:p>
                  </a:txBody>
                  <a:tcPr/>
                </a:tc>
                <a:tc>
                  <a:txBody>
                    <a:bodyPr/>
                    <a:lstStyle/>
                    <a:p>
                      <a:r>
                        <a:rPr lang="en-US" sz="2600" dirty="0"/>
                        <a:t>WS-</a:t>
                      </a:r>
                      <a:r>
                        <a:rPr lang="en-US" sz="2600" dirty="0" err="1"/>
                        <a:t>AtomicTransaction</a:t>
                      </a:r>
                      <a:endParaRPr lang="en-US" sz="2600" dirty="0"/>
                    </a:p>
                    <a:p>
                      <a:r>
                        <a:rPr lang="en-US" sz="2600" dirty="0"/>
                        <a:t>WS-</a:t>
                      </a:r>
                      <a:r>
                        <a:rPr lang="en-US" sz="2600" dirty="0" err="1"/>
                        <a:t>BusinessActivity</a:t>
                      </a:r>
                      <a:endParaRPr lang="nl-BE" sz="2600" dirty="0"/>
                    </a:p>
                  </a:txBody>
                  <a:tcPr/>
                </a:tc>
                <a:extLst>
                  <a:ext uri="{0D108BD9-81ED-4DB2-BD59-A6C34878D82A}">
                    <a16:rowId xmlns:a16="http://schemas.microsoft.com/office/drawing/2014/main" val="901129497"/>
                  </a:ext>
                </a:extLst>
              </a:tr>
            </a:tbl>
          </a:graphicData>
        </a:graphic>
      </p:graphicFrame>
    </p:spTree>
    <p:extLst>
      <p:ext uri="{BB962C8B-B14F-4D97-AF65-F5344CB8AC3E}">
        <p14:creationId xmlns:p14="http://schemas.microsoft.com/office/powerpoint/2010/main" val="53618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1,000+ Free Room-Wall &amp; Room Images - Pixabay">
            <a:extLst>
              <a:ext uri="{FF2B5EF4-FFF2-40B4-BE49-F238E27FC236}">
                <a16:creationId xmlns:a16="http://schemas.microsoft.com/office/drawing/2014/main" id="{B5BE8DE5-F2A2-BE78-E58B-E0DF13E15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1521"/>
            <a:ext cx="12192000" cy="55164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67383" y="15958"/>
            <a:ext cx="11353800" cy="1325563"/>
          </a:xfrm>
        </p:spPr>
        <p:txBody>
          <a:bodyPr>
            <a:normAutofit/>
          </a:bodyPr>
          <a:lstStyle/>
          <a:p>
            <a:r>
              <a:rPr lang="en-US" dirty="0" err="1"/>
              <a:t>Poanta</a:t>
            </a:r>
            <a:r>
              <a:rPr lang="en-US" dirty="0"/>
              <a:t> </a:t>
            </a:r>
            <a:r>
              <a:rPr lang="en-US" dirty="0" err="1"/>
              <a:t>cursului</a:t>
            </a:r>
            <a:endParaRPr lang="en-US" dirty="0"/>
          </a:p>
        </p:txBody>
      </p:sp>
      <p:pic>
        <p:nvPicPr>
          <p:cNvPr id="5" name="Picture 4">
            <a:extLst>
              <a:ext uri="{FF2B5EF4-FFF2-40B4-BE49-F238E27FC236}">
                <a16:creationId xmlns:a16="http://schemas.microsoft.com/office/drawing/2014/main" id="{87916251-853E-F5E5-8E79-33567494A77A}"/>
              </a:ext>
            </a:extLst>
          </p:cNvPr>
          <p:cNvPicPr>
            <a:picLocks noChangeAspect="1"/>
          </p:cNvPicPr>
          <p:nvPr/>
        </p:nvPicPr>
        <p:blipFill>
          <a:blip r:embed="rId4"/>
          <a:stretch>
            <a:fillRect/>
          </a:stretch>
        </p:blipFill>
        <p:spPr>
          <a:xfrm>
            <a:off x="3145074" y="1811874"/>
            <a:ext cx="5901852" cy="4697247"/>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
        <p:nvSpPr>
          <p:cNvPr id="6" name="Rectangle 5">
            <a:extLst>
              <a:ext uri="{FF2B5EF4-FFF2-40B4-BE49-F238E27FC236}">
                <a16:creationId xmlns:a16="http://schemas.microsoft.com/office/drawing/2014/main" id="{59119950-7B3F-49C3-4EC3-9C8F53199D3B}"/>
              </a:ext>
            </a:extLst>
          </p:cNvPr>
          <p:cNvSpPr/>
          <p:nvPr/>
        </p:nvSpPr>
        <p:spPr>
          <a:xfrm>
            <a:off x="4513554" y="4186739"/>
            <a:ext cx="3495637" cy="1323439"/>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Don’t just REST,</a:t>
            </a:r>
          </a:p>
          <a:p>
            <a:pPr algn="ctr"/>
            <a:r>
              <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use SOAP too!</a:t>
            </a:r>
          </a:p>
        </p:txBody>
      </p:sp>
    </p:spTree>
    <p:extLst>
      <p:ext uri="{BB962C8B-B14F-4D97-AF65-F5344CB8AC3E}">
        <p14:creationId xmlns:p14="http://schemas.microsoft.com/office/powerpoint/2010/main" val="120340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7" presetClass="entr" presetSubtype="1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5796C4-1009-522D-4257-509CF0E19812}"/>
              </a:ext>
            </a:extLst>
          </p:cNvPr>
          <p:cNvPicPr>
            <a:picLocks noChangeAspect="1"/>
          </p:cNvPicPr>
          <p:nvPr/>
        </p:nvPicPr>
        <p:blipFill>
          <a:blip r:embed="rId3"/>
          <a:stretch>
            <a:fillRect/>
          </a:stretch>
        </p:blipFill>
        <p:spPr>
          <a:xfrm>
            <a:off x="186546" y="3247138"/>
            <a:ext cx="3519400" cy="1973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normAutofit/>
          </a:bodyPr>
          <a:lstStyle/>
          <a:p>
            <a:r>
              <a:rPr lang="en-US" altLang="en-US" sz="4800" dirty="0" err="1">
                <a:solidFill>
                  <a:schemeClr val="bg1"/>
                </a:solidFill>
              </a:rPr>
              <a:t>Înregistrarea</a:t>
            </a:r>
            <a:r>
              <a:rPr lang="en-US" altLang="en-US" sz="4800" dirty="0">
                <a:solidFill>
                  <a:schemeClr val="bg1"/>
                </a:solidFill>
              </a:rPr>
              <a:t> </a:t>
            </a:r>
            <a:r>
              <a:rPr lang="en-US" altLang="en-US" sz="4800" dirty="0" err="1">
                <a:solidFill>
                  <a:schemeClr val="bg1"/>
                </a:solidFill>
              </a:rPr>
              <a:t>prezentării</a:t>
            </a:r>
            <a:endParaRPr lang="en-US" dirty="0"/>
          </a:p>
        </p:txBody>
      </p:sp>
      <p:sp>
        <p:nvSpPr>
          <p:cNvPr id="10" name="TextBox 9">
            <a:extLst>
              <a:ext uri="{FF2B5EF4-FFF2-40B4-BE49-F238E27FC236}">
                <a16:creationId xmlns:a16="http://schemas.microsoft.com/office/drawing/2014/main" id="{2A451944-CFB6-1BC8-DD50-0DFBAAA06745}"/>
              </a:ext>
            </a:extLst>
          </p:cNvPr>
          <p:cNvSpPr txBox="1"/>
          <p:nvPr/>
        </p:nvSpPr>
        <p:spPr>
          <a:xfrm>
            <a:off x="186545" y="5371762"/>
            <a:ext cx="3519401" cy="369332"/>
          </a:xfrm>
          <a:prstGeom prst="rect">
            <a:avLst/>
          </a:prstGeom>
          <a:noFill/>
        </p:spPr>
        <p:txBody>
          <a:bodyPr wrap="square">
            <a:spAutoFit/>
          </a:bodyPr>
          <a:lstStyle/>
          <a:p>
            <a:pPr algn="ctr"/>
            <a:r>
              <a:rPr lang="en-US" dirty="0">
                <a:hlinkClick r:id="rId4"/>
              </a:rPr>
              <a:t>https://youtu.be/Rf5RmheE71g</a:t>
            </a:r>
            <a:endParaRPr lang="en-US" dirty="0"/>
          </a:p>
        </p:txBody>
      </p:sp>
      <p:pic>
        <p:nvPicPr>
          <p:cNvPr id="12" name="Picture 11">
            <a:extLst>
              <a:ext uri="{FF2B5EF4-FFF2-40B4-BE49-F238E27FC236}">
                <a16:creationId xmlns:a16="http://schemas.microsoft.com/office/drawing/2014/main" id="{774A53D0-931E-1CF8-5DF5-4EC4AD03EC02}"/>
              </a:ext>
            </a:extLst>
          </p:cNvPr>
          <p:cNvPicPr>
            <a:picLocks noChangeAspect="1"/>
          </p:cNvPicPr>
          <p:nvPr/>
        </p:nvPicPr>
        <p:blipFill>
          <a:blip r:embed="rId5"/>
          <a:stretch>
            <a:fillRect/>
          </a:stretch>
        </p:blipFill>
        <p:spPr>
          <a:xfrm>
            <a:off x="3896323" y="2072431"/>
            <a:ext cx="3519400" cy="1973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9F93B4E7-9868-4ACF-02DF-47BE3F8E22E3}"/>
              </a:ext>
            </a:extLst>
          </p:cNvPr>
          <p:cNvSpPr txBox="1"/>
          <p:nvPr/>
        </p:nvSpPr>
        <p:spPr>
          <a:xfrm>
            <a:off x="3896323" y="1724151"/>
            <a:ext cx="3519401" cy="369332"/>
          </a:xfrm>
          <a:prstGeom prst="rect">
            <a:avLst/>
          </a:prstGeom>
          <a:noFill/>
        </p:spPr>
        <p:txBody>
          <a:bodyPr wrap="square">
            <a:spAutoFit/>
          </a:bodyPr>
          <a:lstStyle/>
          <a:p>
            <a:pPr algn="ctr"/>
            <a:r>
              <a:rPr lang="en-US" dirty="0">
                <a:hlinkClick r:id="rId6"/>
              </a:rPr>
              <a:t>https://youtu.be/B11k_hAJekY</a:t>
            </a:r>
            <a:endParaRPr lang="en-US" dirty="0"/>
          </a:p>
        </p:txBody>
      </p:sp>
      <p:pic>
        <p:nvPicPr>
          <p:cNvPr id="15" name="Picture 14">
            <a:extLst>
              <a:ext uri="{FF2B5EF4-FFF2-40B4-BE49-F238E27FC236}">
                <a16:creationId xmlns:a16="http://schemas.microsoft.com/office/drawing/2014/main" id="{A9C212E5-BE66-792D-E885-FFE125153CA7}"/>
              </a:ext>
            </a:extLst>
          </p:cNvPr>
          <p:cNvPicPr>
            <a:picLocks noChangeAspect="1"/>
          </p:cNvPicPr>
          <p:nvPr/>
        </p:nvPicPr>
        <p:blipFill>
          <a:blip r:embed="rId7"/>
          <a:stretch>
            <a:fillRect/>
          </a:stretch>
        </p:blipFill>
        <p:spPr>
          <a:xfrm>
            <a:off x="7605807" y="3247138"/>
            <a:ext cx="3528885" cy="1973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011BFC53-5C43-7F4D-205E-1A9902B6FEF5}"/>
              </a:ext>
            </a:extLst>
          </p:cNvPr>
          <p:cNvSpPr txBox="1"/>
          <p:nvPr/>
        </p:nvSpPr>
        <p:spPr>
          <a:xfrm>
            <a:off x="7615291" y="5371762"/>
            <a:ext cx="3519401" cy="369332"/>
          </a:xfrm>
          <a:prstGeom prst="rect">
            <a:avLst/>
          </a:prstGeom>
          <a:noFill/>
        </p:spPr>
        <p:txBody>
          <a:bodyPr wrap="square">
            <a:spAutoFit/>
          </a:bodyPr>
          <a:lstStyle/>
          <a:p>
            <a:pPr algn="ctr"/>
            <a:r>
              <a:rPr lang="en-US" dirty="0">
                <a:hlinkClick r:id="rId8"/>
              </a:rPr>
              <a:t>https://youtu.be/drAQxV4iC-s</a:t>
            </a:r>
            <a:endParaRPr lang="en-US" dirty="0"/>
          </a:p>
        </p:txBody>
      </p:sp>
      <p:pic>
        <p:nvPicPr>
          <p:cNvPr id="18" name="Picture 17">
            <a:extLst>
              <a:ext uri="{FF2B5EF4-FFF2-40B4-BE49-F238E27FC236}">
                <a16:creationId xmlns:a16="http://schemas.microsoft.com/office/drawing/2014/main" id="{F4C8C028-C8D0-9D4A-E15D-04E0837FE505}"/>
              </a:ext>
            </a:extLst>
          </p:cNvPr>
          <p:cNvPicPr>
            <a:picLocks noChangeAspect="1"/>
          </p:cNvPicPr>
          <p:nvPr/>
        </p:nvPicPr>
        <p:blipFill>
          <a:blip r:embed="rId9"/>
          <a:stretch>
            <a:fillRect/>
          </a:stretch>
        </p:blipFill>
        <p:spPr>
          <a:xfrm>
            <a:off x="3896322" y="4370939"/>
            <a:ext cx="3519109" cy="19679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413A3548-C050-B82D-2FBE-FA4EA4147B68}"/>
              </a:ext>
            </a:extLst>
          </p:cNvPr>
          <p:cNvSpPr txBox="1"/>
          <p:nvPr/>
        </p:nvSpPr>
        <p:spPr>
          <a:xfrm>
            <a:off x="3896030" y="6373877"/>
            <a:ext cx="3519401" cy="369332"/>
          </a:xfrm>
          <a:prstGeom prst="rect">
            <a:avLst/>
          </a:prstGeom>
          <a:noFill/>
        </p:spPr>
        <p:txBody>
          <a:bodyPr wrap="square">
            <a:spAutoFit/>
          </a:bodyPr>
          <a:lstStyle/>
          <a:p>
            <a:pPr algn="ctr"/>
            <a:r>
              <a:rPr lang="en-US" dirty="0">
                <a:hlinkClick r:id="rId10"/>
              </a:rPr>
              <a:t>https://youtu.be/b6PHCw544p4</a:t>
            </a:r>
            <a:endParaRPr lang="en-US" dirty="0"/>
          </a:p>
        </p:txBody>
      </p:sp>
      <p:pic>
        <p:nvPicPr>
          <p:cNvPr id="4098" name="Picture 2">
            <a:extLst>
              <a:ext uri="{FF2B5EF4-FFF2-40B4-BE49-F238E27FC236}">
                <a16:creationId xmlns:a16="http://schemas.microsoft.com/office/drawing/2014/main" id="{993E7CB5-FC83-42A3-FFEF-884723836CA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88303" y="3518384"/>
            <a:ext cx="3335440" cy="1430591"/>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84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098"/>
                                        </p:tgtEl>
                                      </p:cBhvr>
                                    </p:animEffect>
                                    <p:animScale>
                                      <p:cBhvr>
                                        <p:cTn id="7" dur="250" autoRev="1" fill="hold"/>
                                        <p:tgtEl>
                                          <p:spTgt spid="409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77DE14-9880-705E-6882-164A541E8933}"/>
              </a:ext>
            </a:extLst>
          </p:cNvPr>
          <p:cNvSpPr>
            <a:spLocks noGrp="1"/>
          </p:cNvSpPr>
          <p:nvPr>
            <p:ph type="title"/>
          </p:nvPr>
        </p:nvSpPr>
        <p:spPr/>
        <p:txBody>
          <a:bodyPr>
            <a:normAutofit/>
          </a:bodyPr>
          <a:lstStyle/>
          <a:p>
            <a:r>
              <a:rPr lang="en-US" altLang="en-US" sz="4800" dirty="0" err="1">
                <a:solidFill>
                  <a:schemeClr val="bg1"/>
                </a:solidFill>
              </a:rPr>
              <a:t>Vă</a:t>
            </a:r>
            <a:r>
              <a:rPr lang="en-US" altLang="en-US" sz="4800" dirty="0">
                <a:solidFill>
                  <a:schemeClr val="bg1"/>
                </a:solidFill>
              </a:rPr>
              <a:t> </a:t>
            </a:r>
            <a:r>
              <a:rPr lang="en-US" altLang="en-US" sz="4800" dirty="0" err="1">
                <a:solidFill>
                  <a:schemeClr val="bg1"/>
                </a:solidFill>
              </a:rPr>
              <a:t>mulțumesc</a:t>
            </a:r>
            <a:r>
              <a:rPr lang="en-US" altLang="en-US" sz="4800" dirty="0">
                <a:solidFill>
                  <a:schemeClr val="bg1"/>
                </a:solidFill>
              </a:rPr>
              <a:t>!</a:t>
            </a:r>
            <a:endParaRPr lang="en-US" dirty="0"/>
          </a:p>
        </p:txBody>
      </p:sp>
      <p:sp>
        <p:nvSpPr>
          <p:cNvPr id="10" name="Subtitle 9">
            <a:extLst>
              <a:ext uri="{FF2B5EF4-FFF2-40B4-BE49-F238E27FC236}">
                <a16:creationId xmlns:a16="http://schemas.microsoft.com/office/drawing/2014/main" id="{71432317-045A-B767-4304-FAB0C3E2EBDA}"/>
              </a:ext>
            </a:extLst>
          </p:cNvPr>
          <p:cNvSpPr>
            <a:spLocks noGrp="1"/>
          </p:cNvSpPr>
          <p:nvPr>
            <p:ph type="subTitle" idx="13"/>
          </p:nvPr>
        </p:nvSpPr>
        <p:spPr/>
        <p:txBody>
          <a:bodyPr>
            <a:normAutofit/>
          </a:bodyPr>
          <a:lstStyle/>
          <a:p>
            <a:r>
              <a:rPr lang="en-US" altLang="en-US" sz="2400" dirty="0">
                <a:solidFill>
                  <a:schemeClr val="bg1"/>
                </a:solidFill>
              </a:rPr>
              <a:t>Ne </a:t>
            </a:r>
            <a:r>
              <a:rPr lang="en-US" altLang="en-US" sz="2400" dirty="0" err="1">
                <a:solidFill>
                  <a:schemeClr val="bg1"/>
                </a:solidFill>
              </a:rPr>
              <a:t>vedem</a:t>
            </a:r>
            <a:r>
              <a:rPr lang="en-US" altLang="en-US" sz="2400" dirty="0">
                <a:solidFill>
                  <a:schemeClr val="bg1"/>
                </a:solidFill>
              </a:rPr>
              <a:t> la </a:t>
            </a:r>
            <a:r>
              <a:rPr lang="en-US" altLang="en-US" sz="2400" dirty="0" err="1">
                <a:solidFill>
                  <a:schemeClr val="bg1"/>
                </a:solidFill>
              </a:rPr>
              <a:t>cursul</a:t>
            </a:r>
            <a:r>
              <a:rPr lang="en-US" altLang="en-US" sz="2400" dirty="0">
                <a:solidFill>
                  <a:schemeClr val="bg1"/>
                </a:solidFill>
              </a:rPr>
              <a:t> </a:t>
            </a:r>
            <a:r>
              <a:rPr lang="en-US" altLang="en-US" sz="2400" dirty="0" err="1">
                <a:solidFill>
                  <a:schemeClr val="bg1"/>
                </a:solidFill>
              </a:rPr>
              <a:t>următor</a:t>
            </a:r>
            <a:r>
              <a:rPr lang="en-US" altLang="en-US" sz="2400" dirty="0">
                <a:solidFill>
                  <a:schemeClr val="bg1"/>
                </a:solidFill>
              </a:rPr>
              <a:t>.</a:t>
            </a:r>
            <a:endParaRPr lang="en-US" dirty="0"/>
          </a:p>
        </p:txBody>
      </p:sp>
      <p:pic>
        <p:nvPicPr>
          <p:cNvPr id="11" name="Picture 2" descr="Related image">
            <a:extLst>
              <a:ext uri="{FF2B5EF4-FFF2-40B4-BE49-F238E27FC236}">
                <a16:creationId xmlns:a16="http://schemas.microsoft.com/office/drawing/2014/main" id="{AC83B36C-90A7-3772-68DF-6ABDFECAF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06" t="7504" r="11436" b="5434"/>
          <a:stretch>
            <a:fillRect/>
          </a:stretch>
        </p:blipFill>
        <p:spPr bwMode="auto">
          <a:xfrm>
            <a:off x="4187824" y="2103439"/>
            <a:ext cx="3816351"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83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Niveluri</a:t>
            </a:r>
            <a:r>
              <a:rPr lang="en-US" dirty="0"/>
              <a:t> de REST (II)</a:t>
            </a:r>
          </a:p>
        </p:txBody>
      </p:sp>
      <p:sp>
        <p:nvSpPr>
          <p:cNvPr id="7" name="Content Placeholder 2">
            <a:extLst>
              <a:ext uri="{FF2B5EF4-FFF2-40B4-BE49-F238E27FC236}">
                <a16:creationId xmlns:a16="http://schemas.microsoft.com/office/drawing/2014/main" id="{B51362BF-EA65-01F3-4116-0EC13578AF27}"/>
              </a:ext>
            </a:extLst>
          </p:cNvPr>
          <p:cNvSpPr>
            <a:spLocks noGrp="1"/>
          </p:cNvSpPr>
          <p:nvPr>
            <p:ph idx="1"/>
          </p:nvPr>
        </p:nvSpPr>
        <p:spPr>
          <a:xfrm>
            <a:off x="0" y="1846907"/>
            <a:ext cx="12192000" cy="4995136"/>
          </a:xfrm>
        </p:spPr>
        <p:txBody>
          <a:bodyPr>
            <a:noAutofit/>
          </a:bodyPr>
          <a:lstStyle/>
          <a:p>
            <a:pPr algn="just"/>
            <a:r>
              <a:rPr lang="en-US" sz="3200" b="1" dirty="0" err="1"/>
              <a:t>Nivelul</a:t>
            </a:r>
            <a:r>
              <a:rPr lang="en-US" sz="3200" b="1" dirty="0"/>
              <a:t> 2: </a:t>
            </a:r>
            <a:r>
              <a:rPr lang="ro-RO" sz="3200" b="1" dirty="0"/>
              <a:t>resurse adresabile administrate prin apeluri HTTP</a:t>
            </a:r>
            <a:r>
              <a:rPr lang="en-US" sz="3200" dirty="0"/>
              <a:t> </a:t>
            </a:r>
            <a:r>
              <a:rPr lang="mr-IN" sz="3200" dirty="0"/>
              <a:t>–</a:t>
            </a:r>
            <a:r>
              <a:rPr lang="en-US" sz="3200" dirty="0"/>
              <a:t> </a:t>
            </a:r>
            <a:r>
              <a:rPr lang="ro-RO" sz="3200" dirty="0"/>
              <a:t>resursele sunt identificate prin adrese URL fiind gestionat prin operații care folosesc verbele HTTP și elementele de protocol pentru apel</a:t>
            </a:r>
            <a:r>
              <a:rPr lang="en-US" sz="3200" dirty="0"/>
              <a:t>;</a:t>
            </a:r>
          </a:p>
          <a:p>
            <a:pPr algn="just"/>
            <a:r>
              <a:rPr lang="en-US" sz="3200" b="1" dirty="0" err="1"/>
              <a:t>Nivelul</a:t>
            </a:r>
            <a:r>
              <a:rPr lang="en-US" sz="3200" b="1" dirty="0"/>
              <a:t> 3: </a:t>
            </a:r>
            <a:r>
              <a:rPr lang="ro-RO" sz="3200" b="1" dirty="0"/>
              <a:t>resurse adresabile administrate prin apeluri HTTP interconectate între ele</a:t>
            </a:r>
            <a:r>
              <a:rPr lang="en-US" sz="3200" b="1" dirty="0"/>
              <a:t> </a:t>
            </a:r>
            <a:r>
              <a:rPr lang="mr-IN" sz="3200" dirty="0"/>
              <a:t>–</a:t>
            </a:r>
            <a:r>
              <a:rPr lang="en-US" sz="3200" dirty="0"/>
              <a:t> </a:t>
            </a:r>
            <a:r>
              <a:rPr lang="ro-RO" sz="3200" dirty="0"/>
              <a:t>resursele descriu ce operații se pot face cu ele și ce alte subresurse pot fi accesate mai departe plecând de la adresa unei resurse, fie pe baza unor link-uri în corpul resursei de tip</a:t>
            </a:r>
            <a:r>
              <a:rPr lang="en-US" sz="3200" dirty="0"/>
              <a:t> HATEOAS (Hypermedia as the Engine of Application State)</a:t>
            </a:r>
            <a:r>
              <a:rPr lang="ro-RO" sz="3200" dirty="0"/>
              <a:t>, fie prin expunerea metadatelor prin apeluri OPTIONS pe adresele resurselor.</a:t>
            </a:r>
            <a:endParaRPr lang="en-US" sz="3200" dirty="0"/>
          </a:p>
        </p:txBody>
      </p:sp>
    </p:spTree>
    <p:extLst>
      <p:ext uri="{BB962C8B-B14F-4D97-AF65-F5344CB8AC3E}">
        <p14:creationId xmlns:p14="http://schemas.microsoft.com/office/powerpoint/2010/main" val="298484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Resurse</a:t>
            </a:r>
            <a:endParaRPr lang="en-US" dirty="0"/>
          </a:p>
        </p:txBody>
      </p:sp>
      <p:sp>
        <p:nvSpPr>
          <p:cNvPr id="6" name="Content Placeholder 2">
            <a:extLst>
              <a:ext uri="{FF2B5EF4-FFF2-40B4-BE49-F238E27FC236}">
                <a16:creationId xmlns:a16="http://schemas.microsoft.com/office/drawing/2014/main" id="{DB1CC242-7213-B4E8-7819-F1ECD5111DE2}"/>
              </a:ext>
            </a:extLst>
          </p:cNvPr>
          <p:cNvSpPr>
            <a:spLocks noGrp="1"/>
          </p:cNvSpPr>
          <p:nvPr>
            <p:ph idx="1"/>
          </p:nvPr>
        </p:nvSpPr>
        <p:spPr>
          <a:xfrm>
            <a:off x="172016" y="1703672"/>
            <a:ext cx="11878146" cy="4860757"/>
          </a:xfrm>
        </p:spPr>
        <p:txBody>
          <a:bodyPr>
            <a:normAutofit/>
          </a:bodyPr>
          <a:lstStyle/>
          <a:p>
            <a:r>
              <a:rPr lang="en-US" dirty="0"/>
              <a:t>Tot </a:t>
            </a:r>
            <a:r>
              <a:rPr lang="en-US" dirty="0" err="1"/>
              <a:t>ce</a:t>
            </a:r>
            <a:r>
              <a:rPr lang="en-US" dirty="0"/>
              <a:t> </a:t>
            </a:r>
            <a:r>
              <a:rPr lang="en-US" dirty="0" err="1"/>
              <a:t>este</a:t>
            </a:r>
            <a:r>
              <a:rPr lang="en-US" dirty="0"/>
              <a:t> </a:t>
            </a:r>
            <a:r>
              <a:rPr lang="en-US" dirty="0" err="1"/>
              <a:t>semnificativ</a:t>
            </a:r>
            <a:r>
              <a:rPr lang="en-US" dirty="0"/>
              <a:t> pentru a fi </a:t>
            </a:r>
            <a:r>
              <a:rPr lang="en-US" dirty="0" err="1"/>
              <a:t>adresat</a:t>
            </a:r>
            <a:r>
              <a:rPr lang="en-US" dirty="0"/>
              <a:t> </a:t>
            </a:r>
            <a:r>
              <a:rPr lang="en-US" dirty="0" err="1"/>
              <a:t>în</a:t>
            </a:r>
            <a:r>
              <a:rPr lang="en-US" dirty="0"/>
              <a:t> </a:t>
            </a:r>
            <a:r>
              <a:rPr lang="en-US" dirty="0" err="1"/>
              <a:t>aplicație</a:t>
            </a:r>
            <a:r>
              <a:rPr lang="en-US" dirty="0"/>
              <a:t>:</a:t>
            </a:r>
          </a:p>
          <a:p>
            <a:pPr lvl="1"/>
            <a:r>
              <a:rPr lang="en-US" dirty="0" err="1"/>
              <a:t>Piesele</a:t>
            </a:r>
            <a:r>
              <a:rPr lang="en-US" dirty="0"/>
              <a:t> </a:t>
            </a:r>
            <a:r>
              <a:rPr lang="en-US" dirty="0" err="1"/>
              <a:t>componente</a:t>
            </a:r>
            <a:r>
              <a:rPr lang="en-US" dirty="0"/>
              <a:t> ale REST.</a:t>
            </a:r>
          </a:p>
          <a:p>
            <a:r>
              <a:rPr lang="en-US" dirty="0"/>
              <a:t>Este </a:t>
            </a:r>
            <a:r>
              <a:rPr lang="en-US" dirty="0" err="1"/>
              <a:t>identificată</a:t>
            </a:r>
            <a:r>
              <a:rPr lang="en-US" dirty="0"/>
              <a:t> </a:t>
            </a:r>
            <a:r>
              <a:rPr lang="en-US" dirty="0" err="1"/>
              <a:t>prin</a:t>
            </a:r>
            <a:r>
              <a:rPr lang="en-US" dirty="0"/>
              <a:t> </a:t>
            </a:r>
            <a:r>
              <a:rPr lang="en-US" dirty="0" err="1"/>
              <a:t>cel</a:t>
            </a:r>
            <a:r>
              <a:rPr lang="en-US" dirty="0"/>
              <a:t> </a:t>
            </a:r>
            <a:r>
              <a:rPr lang="en-US" dirty="0" err="1"/>
              <a:t>puțin</a:t>
            </a:r>
            <a:r>
              <a:rPr lang="en-US" dirty="0"/>
              <a:t> o </a:t>
            </a:r>
            <a:r>
              <a:rPr lang="en-US" dirty="0" err="1"/>
              <a:t>adresă</a:t>
            </a:r>
            <a:r>
              <a:rPr lang="en-US" dirty="0"/>
              <a:t> URL:</a:t>
            </a:r>
          </a:p>
          <a:p>
            <a:pPr lvl="1"/>
            <a:r>
              <a:rPr lang="en-US" dirty="0"/>
              <a:t>http://www.example.com/hr/employees/1234567</a:t>
            </a:r>
          </a:p>
          <a:p>
            <a:r>
              <a:rPr lang="en-US" dirty="0"/>
              <a:t>Pot </a:t>
            </a:r>
            <a:r>
              <a:rPr lang="en-US" dirty="0" err="1"/>
              <a:t>conține</a:t>
            </a:r>
            <a:r>
              <a:rPr lang="en-US" dirty="0"/>
              <a:t> sub-</a:t>
            </a:r>
            <a:r>
              <a:rPr lang="en-US" dirty="0" err="1"/>
              <a:t>resurse</a:t>
            </a:r>
            <a:r>
              <a:rPr lang="en-US" dirty="0"/>
              <a:t>;</a:t>
            </a:r>
          </a:p>
          <a:p>
            <a:r>
              <a:rPr lang="en-US" dirty="0" err="1"/>
              <a:t>Expuse</a:t>
            </a:r>
            <a:r>
              <a:rPr lang="en-US" dirty="0"/>
              <a:t> sub </a:t>
            </a:r>
            <a:r>
              <a:rPr lang="en-US" dirty="0" err="1"/>
              <a:t>diferite</a:t>
            </a:r>
            <a:r>
              <a:rPr lang="en-US" dirty="0"/>
              <a:t> </a:t>
            </a:r>
            <a:r>
              <a:rPr lang="en-US" dirty="0" err="1"/>
              <a:t>formate</a:t>
            </a:r>
            <a:r>
              <a:rPr lang="en-US" dirty="0"/>
              <a:t>:</a:t>
            </a:r>
          </a:p>
          <a:p>
            <a:pPr lvl="1"/>
            <a:r>
              <a:rPr lang="en-US" dirty="0"/>
              <a:t>O </a:t>
            </a:r>
            <a:r>
              <a:rPr lang="en-US" dirty="0" err="1"/>
              <a:t>proiecție</a:t>
            </a:r>
            <a:r>
              <a:rPr lang="en-US" dirty="0"/>
              <a:t> a </a:t>
            </a:r>
            <a:r>
              <a:rPr lang="en-US" dirty="0" err="1"/>
              <a:t>stării</a:t>
            </a:r>
            <a:r>
              <a:rPr lang="en-US" dirty="0"/>
              <a:t> </a:t>
            </a:r>
            <a:r>
              <a:rPr lang="en-US" dirty="0" err="1"/>
              <a:t>resursei</a:t>
            </a:r>
            <a:r>
              <a:rPr lang="en-US" dirty="0"/>
              <a:t> </a:t>
            </a:r>
            <a:r>
              <a:rPr lang="en-US" dirty="0" err="1"/>
              <a:t>în</a:t>
            </a:r>
            <a:r>
              <a:rPr lang="en-US" dirty="0"/>
              <a:t> diverse </a:t>
            </a:r>
            <a:r>
              <a:rPr lang="en-US" dirty="0" err="1"/>
              <a:t>formate</a:t>
            </a:r>
            <a:r>
              <a:rPr lang="en-US" dirty="0"/>
              <a:t> (XML, JSON…).</a:t>
            </a:r>
          </a:p>
        </p:txBody>
      </p:sp>
    </p:spTree>
    <p:extLst>
      <p:ext uri="{BB962C8B-B14F-4D97-AF65-F5344CB8AC3E}">
        <p14:creationId xmlns:p14="http://schemas.microsoft.com/office/powerpoint/2010/main" val="68500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2_T_PGO_Template-Technology-16_9" id="{81DCE5C4-B478-45A5-BF3D-F99F6B466453}" vid="{7752A34F-BDE9-4B5C-BD71-8CC51032E0E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2_T_PGO_Template-Technology-16_9" id="{81DCE5C4-B478-45A5-BF3D-F99F6B466453}" vid="{9798486C-2361-4817-935E-CFE22018B9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EDE4C4DE37DE4195A53F6743A7A007" ma:contentTypeVersion="12" ma:contentTypeDescription="Create a new document." ma:contentTypeScope="" ma:versionID="8ff7b4cf7efeeb44785e45130a382d01">
  <xsd:schema xmlns:xsd="http://www.w3.org/2001/XMLSchema" xmlns:xs="http://www.w3.org/2001/XMLSchema" xmlns:p="http://schemas.microsoft.com/office/2006/metadata/properties" xmlns:ns3="6435a3c3-ebd1-43cd-9a1d-4bfead7a3918" xmlns:ns4="90a0a7f2-4f75-40c5-8f89-f5c0f28ab4f4" targetNamespace="http://schemas.microsoft.com/office/2006/metadata/properties" ma:root="true" ma:fieldsID="353d2a4ce6107c6858e4f51c273ad22b" ns3:_="" ns4:_="">
    <xsd:import namespace="6435a3c3-ebd1-43cd-9a1d-4bfead7a3918"/>
    <xsd:import namespace="90a0a7f2-4f75-40c5-8f89-f5c0f28ab4f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5a3c3-ebd1-43cd-9a1d-4bfead7a3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a0a7f2-4f75-40c5-8f89-f5c0f28ab4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435a3c3-ebd1-43cd-9a1d-4bfead7a3918" xsi:nil="true"/>
  </documentManagement>
</p:properties>
</file>

<file path=customXml/itemProps1.xml><?xml version="1.0" encoding="utf-8"?>
<ds:datastoreItem xmlns:ds="http://schemas.openxmlformats.org/officeDocument/2006/customXml" ds:itemID="{E206774A-0A56-4461-A41A-096807D400A0}">
  <ds:schemaRefs>
    <ds:schemaRef ds:uri="http://schemas.microsoft.com/sharepoint/v3/contenttype/forms"/>
  </ds:schemaRefs>
</ds:datastoreItem>
</file>

<file path=customXml/itemProps2.xml><?xml version="1.0" encoding="utf-8"?>
<ds:datastoreItem xmlns:ds="http://schemas.openxmlformats.org/officeDocument/2006/customXml" ds:itemID="{DDB0CAE7-3B66-4459-A206-873D2B6FC0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35a3c3-ebd1-43cd-9a1d-4bfead7a3918"/>
    <ds:schemaRef ds:uri="90a0a7f2-4f75-40c5-8f89-f5c0f28ab4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A2A8BF-12AE-4DAA-921A-87214F3095DB}">
  <ds:schemaRefs>
    <ds:schemaRef ds:uri="http://schemas.microsoft.com/office/2006/documentManagement/types"/>
    <ds:schemaRef ds:uri="6435a3c3-ebd1-43cd-9a1d-4bfead7a3918"/>
    <ds:schemaRef ds:uri="http://purl.org/dc/elements/1.1/"/>
    <ds:schemaRef ds:uri="http://schemas.microsoft.com/office/2006/metadata/properties"/>
    <ds:schemaRef ds:uri="90a0a7f2-4f75-40c5-8f89-f5c0f28ab4f4"/>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0102_T_PGO_Template-Technology-16_9</Template>
  <TotalTime>2111</TotalTime>
  <Words>4649</Words>
  <Application>Microsoft Office PowerPoint</Application>
  <PresentationFormat>Widescreen</PresentationFormat>
  <Paragraphs>481</Paragraphs>
  <Slides>73</Slides>
  <Notes>70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73</vt:i4>
      </vt:variant>
    </vt:vector>
  </HeadingPairs>
  <TitlesOfParts>
    <vt:vector size="82" baseType="lpstr">
      <vt:lpstr>Arial</vt:lpstr>
      <vt:lpstr>Calibri</vt:lpstr>
      <vt:lpstr>Calibri Light</vt:lpstr>
      <vt:lpstr>Courier New</vt:lpstr>
      <vt:lpstr>Helvetica Neue Medium</vt:lpstr>
      <vt:lpstr>Times New Roman</vt:lpstr>
      <vt:lpstr>Wingdings</vt:lpstr>
      <vt:lpstr>1_Custom Design</vt:lpstr>
      <vt:lpstr>Custom Design</vt:lpstr>
      <vt:lpstr>Rețele de calculatoare</vt:lpstr>
      <vt:lpstr>Vă mulțumesc că ați venit la curs!</vt:lpstr>
      <vt:lpstr>Resurse REST</vt:lpstr>
      <vt:lpstr>Ce este REST?</vt:lpstr>
      <vt:lpstr>Care este principiul de funcționare al restului?</vt:lpstr>
      <vt:lpstr>La ce se utilizează REST-ul?</vt:lpstr>
      <vt:lpstr>Niveluri de REST</vt:lpstr>
      <vt:lpstr>Niveluri de REST (II)</vt:lpstr>
      <vt:lpstr>Resurse</vt:lpstr>
      <vt:lpstr>Proiectarea resurselor REST</vt:lpstr>
      <vt:lpstr>Principiile arhitecturilor orientate pe resurse</vt:lpstr>
      <vt:lpstr>Interfață uniformă de operații</vt:lpstr>
      <vt:lpstr>Interfață uniformă de operații</vt:lpstr>
      <vt:lpstr>Operații sigure și idempotente</vt:lpstr>
      <vt:lpstr>Când putem crea cu PUT în loc de POST</vt:lpstr>
      <vt:lpstr>Negocierea formatului de reprezentare</vt:lpstr>
      <vt:lpstr>Filtrarea, sortarea, selecția câmpurilor, paginarea</vt:lpstr>
      <vt:lpstr>Selecția câmpurilor</vt:lpstr>
      <vt:lpstr>Paginarea</vt:lpstr>
      <vt:lpstr>Căutarea</vt:lpstr>
      <vt:lpstr>Coduri si mesaje de eroare</vt:lpstr>
      <vt:lpstr>Versionarea</vt:lpstr>
      <vt:lpstr>Arhitecturi pentru servicii</vt:lpstr>
      <vt:lpstr>Utilizarea REST în mod eronat</vt:lpstr>
      <vt:lpstr>Implementări</vt:lpstr>
      <vt:lpstr>Exemplu de API pentru CRUD</vt:lpstr>
      <vt:lpstr>Exemplu de API pentru CRUD</vt:lpstr>
      <vt:lpstr>Exemplu de API pentru CRUD</vt:lpstr>
      <vt:lpstr>Exemplu de API pentru CRUD</vt:lpstr>
      <vt:lpstr>Exemplu de API pentru CRUD</vt:lpstr>
      <vt:lpstr>Testarea API-ului folosind postman</vt:lpstr>
      <vt:lpstr>Descrierea contractului folosind Swagger 2.0 și OpenAPI 3.0</vt:lpstr>
      <vt:lpstr>Descrierea contractului folosind Swagger 2.0 și OpenAPI 3.0</vt:lpstr>
      <vt:lpstr>Corespondența între Swagger și OpenAPI</vt:lpstr>
      <vt:lpstr>Exemplu de OpenAPI</vt:lpstr>
      <vt:lpstr>Instrumente: Swagger UI și OpenAPI Editor</vt:lpstr>
      <vt:lpstr>Servicii Web XML</vt:lpstr>
      <vt:lpstr>Tehnologii pentru apelul de metode la distanță anterioare</vt:lpstr>
      <vt:lpstr>Limite ale tehnologiilor pentru apelul de metode la distanță</vt:lpstr>
      <vt:lpstr>Noțiuni de bază despre serviciile Web XML</vt:lpstr>
      <vt:lpstr>A-B-C-ul serviciilor Web</vt:lpstr>
      <vt:lpstr>Protocoale pentru servicii Web XML</vt:lpstr>
      <vt:lpstr>Consumarea serviciilor Web</vt:lpstr>
      <vt:lpstr>Consumarea serviciilor Web</vt:lpstr>
      <vt:lpstr>WSDL (Web Service Description Language)</vt:lpstr>
      <vt:lpstr>Specificația WSDL</vt:lpstr>
      <vt:lpstr>Structura unui WSDL</vt:lpstr>
      <vt:lpstr>Comparație între WSDL 1.1 și 2.0</vt:lpstr>
      <vt:lpstr>Utilizarea WSDL-ului</vt:lpstr>
      <vt:lpstr>Exemplu de contract WSDL</vt:lpstr>
      <vt:lpstr>Exemplu de contract WSDL</vt:lpstr>
      <vt:lpstr>Moduri de apel</vt:lpstr>
      <vt:lpstr>Moduri de apel</vt:lpstr>
      <vt:lpstr>Stiluri de comunicare</vt:lpstr>
      <vt:lpstr>Stiluri de codificare a corpului mesajelor</vt:lpstr>
      <vt:lpstr>Stiluri de comunicare și de codificarea a corpului mesajelor</vt:lpstr>
      <vt:lpstr>Structura mesajelor SOAP</vt:lpstr>
      <vt:lpstr>Transportarea mesajelor SOAP</vt:lpstr>
      <vt:lpstr>Îmbunătățirea serviciilor Web XML cu ajutorul protocoalelor WS-*</vt:lpstr>
      <vt:lpstr>Localizarea serviciilor cu ajutorul UDDI</vt:lpstr>
      <vt:lpstr>Comunicarea asincronă utilizând WS-Addressing</vt:lpstr>
      <vt:lpstr>SOAP cu atașamente MTOM</vt:lpstr>
      <vt:lpstr>SOAP cu atașamente MTOM</vt:lpstr>
      <vt:lpstr>Framework-uri pentru servicii Web XML</vt:lpstr>
      <vt:lpstr>Dezvoltarea serviciilor Web XML folosind Metro</vt:lpstr>
      <vt:lpstr>Dezvoltarea serviciilor Web XML folosind Metro</vt:lpstr>
      <vt:lpstr>Aplicație de tip Talk cu WS-Addressing</vt:lpstr>
      <vt:lpstr>Aplicație de tip Talk cu WS-Addressing</vt:lpstr>
      <vt:lpstr>Transformarea Documentelor XML atașate cu MTOM</vt:lpstr>
      <vt:lpstr>Comparație între serviciile Web XML și REST</vt:lpstr>
      <vt:lpstr>Poanta cursului</vt:lpstr>
      <vt:lpstr>Înregistrarea prezentării</vt:lpstr>
      <vt:lpstr>Vă mulțumesc!</vt:lpstr>
    </vt:vector>
  </TitlesOfParts>
  <Company>Axway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Sisteme de Operare</dc:title>
  <dc:creator>Iulian Ilie Nemedi</dc:creator>
  <dc:description>© Copyright PresentationGo.com</dc:description>
  <cp:lastModifiedBy>Iulian Ilie-Nemedi</cp:lastModifiedBy>
  <cp:revision>420</cp:revision>
  <dcterms:created xsi:type="dcterms:W3CDTF">2023-02-20T18:01:55Z</dcterms:created>
  <dcterms:modified xsi:type="dcterms:W3CDTF">2025-02-24T08:53:02Z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0x010100E0EDE4C4DE37DE4195A53F6743A7A007</vt:lpwstr>
  </property>
</Properties>
</file>